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3"/>
    <p:sldId id="257" r:id="rId4"/>
    <p:sldId id="258" r:id="rId5"/>
    <p:sldId id="301" r:id="rId6"/>
    <p:sldId id="309" r:id="rId7"/>
    <p:sldId id="304" r:id="rId8"/>
    <p:sldId id="308" r:id="rId9"/>
    <p:sldId id="306" r:id="rId10"/>
    <p:sldId id="307" r:id="rId11"/>
    <p:sldId id="311" r:id="rId12"/>
    <p:sldId id="264" r:id="rId13"/>
    <p:sldId id="312" r:id="rId14"/>
    <p:sldId id="265" r:id="rId15"/>
    <p:sldId id="270" r:id="rId16"/>
    <p:sldId id="313" r:id="rId17"/>
    <p:sldId id="271" r:id="rId18"/>
    <p:sldId id="315" r:id="rId19"/>
    <p:sldId id="318" r:id="rId20"/>
    <p:sldId id="320" r:id="rId21"/>
    <p:sldId id="321" r:id="rId22"/>
    <p:sldId id="322" r:id="rId23"/>
    <p:sldId id="323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287" r:id="rId42"/>
    <p:sldId id="288" r:id="rId43"/>
    <p:sldId id="343" r:id="rId44"/>
    <p:sldId id="282" r:id="rId4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-78" y="-1578"/>
      </p:cViewPr>
      <p:guideLst>
        <p:guide orient="horz" pos="2165"/>
        <p:guide pos="38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notesMaster" Target="notesMasters/notesMaster1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8BEFEC64-3B02-48AC-B709-B2823D518D3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2587AEE7-B495-4867-BA7D-C57079FABFCA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1416864" y="6611779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229995" y="506095"/>
            <a:ext cx="1023810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测试人员该如何自我兑变？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3900" y="1934445"/>
            <a:ext cx="1096518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编写：莫圣陶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6"/>
          <p:cNvSpPr/>
          <p:nvPr/>
        </p:nvSpPr>
        <p:spPr bwMode="auto">
          <a:xfrm rot="5400000">
            <a:off x="6076573" y="3761621"/>
            <a:ext cx="259835" cy="234958"/>
          </a:xfrm>
          <a:custGeom>
            <a:avLst/>
            <a:gdLst>
              <a:gd name="T0" fmla="*/ 52 w 94"/>
              <a:gd name="T1" fmla="*/ 0 h 85"/>
              <a:gd name="T2" fmla="*/ 45 w 94"/>
              <a:gd name="T3" fmla="*/ 7 h 85"/>
              <a:gd name="T4" fmla="*/ 75 w 94"/>
              <a:gd name="T5" fmla="*/ 37 h 85"/>
              <a:gd name="T6" fmla="*/ 0 w 94"/>
              <a:gd name="T7" fmla="*/ 37 h 85"/>
              <a:gd name="T8" fmla="*/ 0 w 94"/>
              <a:gd name="T9" fmla="*/ 47 h 85"/>
              <a:gd name="T10" fmla="*/ 75 w 94"/>
              <a:gd name="T11" fmla="*/ 47 h 85"/>
              <a:gd name="T12" fmla="*/ 45 w 94"/>
              <a:gd name="T13" fmla="*/ 78 h 85"/>
              <a:gd name="T14" fmla="*/ 52 w 94"/>
              <a:gd name="T15" fmla="*/ 85 h 85"/>
              <a:gd name="T16" fmla="*/ 94 w 94"/>
              <a:gd name="T17" fmla="*/ 42 h 85"/>
              <a:gd name="T18" fmla="*/ 52 w 94"/>
              <a:gd name="T19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85">
                <a:moveTo>
                  <a:pt x="52" y="0"/>
                </a:moveTo>
                <a:lnTo>
                  <a:pt x="45" y="7"/>
                </a:lnTo>
                <a:lnTo>
                  <a:pt x="75" y="37"/>
                </a:lnTo>
                <a:lnTo>
                  <a:pt x="0" y="37"/>
                </a:lnTo>
                <a:lnTo>
                  <a:pt x="0" y="47"/>
                </a:lnTo>
                <a:lnTo>
                  <a:pt x="75" y="47"/>
                </a:lnTo>
                <a:lnTo>
                  <a:pt x="45" y="78"/>
                </a:lnTo>
                <a:lnTo>
                  <a:pt x="52" y="85"/>
                </a:lnTo>
                <a:lnTo>
                  <a:pt x="94" y="42"/>
                </a:lnTo>
                <a:lnTo>
                  <a:pt x="52" y="0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 vert="horz" wrap="square" lIns="80296" tIns="40148" rIns="80296" bIns="40148" numCol="1" anchor="t" anchorCtr="0" compatLnSpc="1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zh-CN" altLang="en-US" sz="158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284220" y="186690"/>
            <a:ext cx="61652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年公司常用自动化工具</a:t>
            </a:r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zh-CN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08175" y="1080770"/>
            <a:ext cx="559181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历年公司产品测试使用自动化工具发展趋势：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06946" y="73968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1652270"/>
            <a:ext cx="7691755" cy="509206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135" y="227330"/>
            <a:ext cx="2593975" cy="47078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2</a:t>
            </a:r>
            <a:endParaRPr 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478530" y="2305685"/>
            <a:ext cx="78644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测试工程师职业发展瓶颈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284220" y="186690"/>
            <a:ext cx="61652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软件测试的发展</a:t>
            </a:r>
            <a:r>
              <a:rPr 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状况</a:t>
            </a:r>
            <a:endParaRPr lang="zh-CN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17700" y="873125"/>
            <a:ext cx="9447530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 fontAlgn="auto">
              <a:lnSpc>
                <a:spcPct val="200000"/>
              </a:lnSpc>
              <a:defRPr/>
            </a:pPr>
            <a:r>
              <a:rPr lang="zh-CN" altLang="en-US" sz="20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pitchFamily="34" charset="-122"/>
              </a:rPr>
              <a:t>基础岗位趋向饱和状态：</a:t>
            </a:r>
            <a:endParaRPr lang="en-US" altLang="zh-CN" sz="2000" b="1" kern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微软雅黑" panose="020B0503020204020204" pitchFamily="34" charset="-122"/>
            </a:endParaRPr>
          </a:p>
          <a:p>
            <a:pPr defTabSz="1218565" fontAlgn="auto">
              <a:lnSpc>
                <a:spcPct val="200000"/>
              </a:lnSpc>
              <a:defRPr/>
            </a:pP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         软件测试已经在不知不觉中发生了</a:t>
            </a: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巨大</a:t>
            </a: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的改变，前几年的软件测试行业还是一个风口，随着不断地转行人员以及</a:t>
            </a: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高校</a:t>
            </a: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毕业的大学生疯狂地涌入软件测试行业，目前软件测试行业 </a:t>
            </a:r>
            <a:r>
              <a:rPr lang="en-US" altLang="zh-CN" sz="2000" b="1" kern="0" dirty="0">
                <a:solidFill>
                  <a:srgbClr val="FF0000"/>
                </a:solidFill>
                <a:ea typeface="微软雅黑" panose="020B0503020204020204" pitchFamily="34" charset="-122"/>
              </a:rPr>
              <a:t>“ 缺 口 ” </a:t>
            </a: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已经基本饱和。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indent="457200" defTabSz="1218565" fontAlgn="auto">
              <a:lnSpc>
                <a:spcPct val="200000"/>
              </a:lnSpc>
              <a:defRPr/>
            </a:pP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工作了几年的测试人员都会产生迷惘，经验的累积和技能的提升，会有一个瓶颈期</a:t>
            </a: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，都在想一个问题，</a:t>
            </a: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未来应该往哪个方向发展</a:t>
            </a: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？</a:t>
            </a:r>
            <a:endParaRPr lang="zh-CN" altLang="en-US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06946" y="73968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823720" y="4789805"/>
            <a:ext cx="9447530" cy="1938020"/>
          </a:xfrm>
          <a:prstGeom prst="rect">
            <a:avLst/>
          </a:prstGeom>
        </p:spPr>
        <p:txBody>
          <a:bodyPr wrap="square">
            <a:spAutoFit/>
          </a:bodyPr>
          <a:p>
            <a:pPr defTabSz="1218565" fontAlgn="auto">
              <a:lnSpc>
                <a:spcPct val="200000"/>
              </a:lnSpc>
              <a:defRPr/>
            </a:pPr>
            <a:r>
              <a:rPr lang="zh-CN" altLang="en-US" sz="2000" b="1" kern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ea typeface="微软雅黑" panose="020B0503020204020204" pitchFamily="34" charset="-122"/>
              </a:rPr>
              <a:t>非基础岗位的需求缺口：</a:t>
            </a:r>
            <a:endParaRPr lang="en-US" altLang="zh-CN" sz="2000" b="1" kern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ea typeface="微软雅黑" panose="020B0503020204020204" pitchFamily="34" charset="-122"/>
            </a:endParaRPr>
          </a:p>
          <a:p>
            <a:pPr defTabSz="1218565" fontAlgn="auto">
              <a:lnSpc>
                <a:spcPct val="200000"/>
              </a:lnSpc>
              <a:defRPr/>
            </a:pP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         </a:t>
            </a: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当然，最基础的功能测试的岗位需求已经很少了，</a:t>
            </a: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但</a:t>
            </a: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自动化、性能、安全</a:t>
            </a: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、专项测试及当下</a:t>
            </a: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出现的大数据测试、AI测试仍存在着</a:t>
            </a: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很多</a:t>
            </a: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新</a:t>
            </a:r>
            <a:r>
              <a:rPr lang="en-US" altLang="zh-CN" sz="2000" b="1" kern="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的机会。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 3"/>
          <p:cNvGrpSpPr/>
          <p:nvPr/>
        </p:nvGrpSpPr>
        <p:grpSpPr>
          <a:xfrm>
            <a:off x="406311" y="4657636"/>
            <a:ext cx="1227196" cy="1227194"/>
            <a:chOff x="4888524" y="1547446"/>
            <a:chExt cx="1383323" cy="1383323"/>
          </a:xfrm>
        </p:grpSpPr>
        <p:sp>
          <p:nvSpPr>
            <p:cNvPr id="7" name="菱形 6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  <p:bldP spid="29" grpId="0"/>
      <p:bldP spid="29" grpId="1"/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2088515" y="194945"/>
            <a:ext cx="76447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软件测试行业岗位需求变迁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AutoShape 3"/>
          <p:cNvSpPr>
            <a:spLocks noChangeAspect="1" noChangeArrowheads="1" noTextEdit="1"/>
          </p:cNvSpPr>
          <p:nvPr/>
        </p:nvSpPr>
        <p:spPr bwMode="auto">
          <a:xfrm>
            <a:off x="6138188" y="3477890"/>
            <a:ext cx="202202" cy="51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563370" y="1181735"/>
            <a:ext cx="3391535" cy="1863875"/>
            <a:chOff x="2885899" y="1771009"/>
            <a:chExt cx="2139194" cy="1864105"/>
          </a:xfrm>
        </p:grpSpPr>
        <p:sp>
          <p:nvSpPr>
            <p:cNvPr id="120" name="矩形 119"/>
            <p:cNvSpPr/>
            <p:nvPr/>
          </p:nvSpPr>
          <p:spPr>
            <a:xfrm>
              <a:off x="2987499" y="1771009"/>
              <a:ext cx="2037594" cy="491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趋向饱和岗位：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2885899" y="2145855"/>
              <a:ext cx="2139194" cy="14892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、纯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功能测试工程师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endParaRPr lang="en-US" altLang="zh-CN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当前专职进行手工功能测试，验证软件实现与需求符合度的岗位，从目前招聘的要求看，基本很少。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563370" y="4737100"/>
            <a:ext cx="4105910" cy="1863824"/>
            <a:chOff x="2460071" y="5062659"/>
            <a:chExt cx="2139194" cy="1864305"/>
          </a:xfrm>
        </p:grpSpPr>
        <p:sp>
          <p:nvSpPr>
            <p:cNvPr id="123" name="矩形 122"/>
            <p:cNvSpPr/>
            <p:nvPr/>
          </p:nvSpPr>
          <p:spPr>
            <a:xfrm>
              <a:off x="2460071" y="5062659"/>
              <a:ext cx="2139194" cy="491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测试新兴岗位：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460071" y="5437505"/>
              <a:ext cx="2139194" cy="1489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、软件测试开发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l">
                <a:lnSpc>
                  <a:spcPct val="130000"/>
                </a:lnSpc>
              </a:pP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       该岗位，从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2018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年开始有独立岗位需求，目前需求缺口比较大，测试这个岗位招人很难！（毕竟是双技能岗位）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7474520" y="1181865"/>
            <a:ext cx="4174490" cy="1304290"/>
            <a:chOff x="7608505" y="1739395"/>
            <a:chExt cx="4174490" cy="1304290"/>
          </a:xfrm>
        </p:grpSpPr>
        <p:sp>
          <p:nvSpPr>
            <p:cNvPr id="126" name="矩形 125"/>
            <p:cNvSpPr/>
            <p:nvPr/>
          </p:nvSpPr>
          <p:spPr>
            <a:xfrm>
              <a:off x="7608505" y="1739395"/>
              <a:ext cx="3700145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大数据测试、</a:t>
              </a: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AI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测试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7608505" y="2114045"/>
              <a:ext cx="4174490" cy="929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zh-CN" altLang="zh-CN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从事大数据数据清洗测试、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人工智能相关系统方面的测试岗位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7231678" y="4105483"/>
            <a:ext cx="4141470" cy="1863725"/>
            <a:chOff x="7166908" y="4926538"/>
            <a:chExt cx="4141470" cy="1863725"/>
          </a:xfrm>
        </p:grpSpPr>
        <p:sp>
          <p:nvSpPr>
            <p:cNvPr id="129" name="矩形 128"/>
            <p:cNvSpPr/>
            <p:nvPr/>
          </p:nvSpPr>
          <p:spPr>
            <a:xfrm>
              <a:off x="7166908" y="4926538"/>
              <a:ext cx="2037594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软件专项测试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166908" y="5301188"/>
              <a:ext cx="4141470" cy="1489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>
                <a:lnSpc>
                  <a:spcPct val="130000"/>
                </a:lnSpc>
              </a:pP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608965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性能测试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608965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2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、安全测试、渗透性测试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608965"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3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APP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专项测试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608965">
                <a:lnSpc>
                  <a:spcPct val="130000"/>
                </a:lnSpc>
              </a:pP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123392" y="1358917"/>
            <a:ext cx="850545" cy="2204331"/>
            <a:chOff x="5141736" y="1742547"/>
            <a:chExt cx="850545" cy="2204331"/>
          </a:xfrm>
        </p:grpSpPr>
        <p:grpSp>
          <p:nvGrpSpPr>
            <p:cNvPr id="132" name="组合 131"/>
            <p:cNvGrpSpPr/>
            <p:nvPr/>
          </p:nvGrpSpPr>
          <p:grpSpPr>
            <a:xfrm>
              <a:off x="5141736" y="1742547"/>
              <a:ext cx="850545" cy="2204331"/>
              <a:chOff x="4795210" y="1742547"/>
              <a:chExt cx="850545" cy="2204331"/>
            </a:xfrm>
          </p:grpSpPr>
          <p:sp>
            <p:nvSpPr>
              <p:cNvPr id="136" name="圆角矩形 135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7" name="组合 136"/>
              <p:cNvGrpSpPr/>
              <p:nvPr/>
            </p:nvGrpSpPr>
            <p:grpSpPr>
              <a:xfrm>
                <a:off x="4848795" y="1810322"/>
                <a:ext cx="751721" cy="744071"/>
                <a:chOff x="734695" y="4865256"/>
                <a:chExt cx="1038341" cy="1027776"/>
              </a:xfrm>
              <a:effectLst/>
            </p:grpSpPr>
            <p:grpSp>
              <p:nvGrpSpPr>
                <p:cNvPr id="138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40" name="椭圆 139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41" name="椭圆 140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39" name="文本框 138"/>
                <p:cNvSpPr txBox="1"/>
                <p:nvPr/>
              </p:nvSpPr>
              <p:spPr>
                <a:xfrm>
                  <a:off x="734695" y="4925367"/>
                  <a:ext cx="1038341" cy="892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01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3" name="组合 132"/>
            <p:cNvGrpSpPr/>
            <p:nvPr/>
          </p:nvGrpSpPr>
          <p:grpSpPr>
            <a:xfrm>
              <a:off x="5300019" y="2807432"/>
              <a:ext cx="582293" cy="429530"/>
              <a:chOff x="5379174" y="3818338"/>
              <a:chExt cx="657007" cy="484643"/>
            </a:xfrm>
            <a:solidFill>
              <a:schemeClr val="bg1"/>
            </a:solidFill>
          </p:grpSpPr>
          <p:sp>
            <p:nvSpPr>
              <p:cNvPr id="134" name="Freeform 95"/>
              <p:cNvSpPr/>
              <p:nvPr/>
            </p:nvSpPr>
            <p:spPr bwMode="auto">
              <a:xfrm>
                <a:off x="5379174" y="3962311"/>
                <a:ext cx="657007" cy="340670"/>
              </a:xfrm>
              <a:custGeom>
                <a:avLst/>
                <a:gdLst>
                  <a:gd name="T0" fmla="*/ 132 w 137"/>
                  <a:gd name="T1" fmla="*/ 58 h 71"/>
                  <a:gd name="T2" fmla="*/ 118 w 137"/>
                  <a:gd name="T3" fmla="*/ 23 h 71"/>
                  <a:gd name="T4" fmla="*/ 88 w 137"/>
                  <a:gd name="T5" fmla="*/ 12 h 71"/>
                  <a:gd name="T6" fmla="*/ 88 w 137"/>
                  <a:gd name="T7" fmla="*/ 0 h 71"/>
                  <a:gd name="T8" fmla="*/ 31 w 137"/>
                  <a:gd name="T9" fmla="*/ 0 h 71"/>
                  <a:gd name="T10" fmla="*/ 31 w 137"/>
                  <a:gd name="T11" fmla="*/ 11 h 71"/>
                  <a:gd name="T12" fmla="*/ 20 w 137"/>
                  <a:gd name="T13" fmla="*/ 11 h 71"/>
                  <a:gd name="T14" fmla="*/ 20 w 137"/>
                  <a:gd name="T15" fmla="*/ 1 h 71"/>
                  <a:gd name="T16" fmla="*/ 0 w 137"/>
                  <a:gd name="T17" fmla="*/ 1 h 71"/>
                  <a:gd name="T18" fmla="*/ 0 w 137"/>
                  <a:gd name="T19" fmla="*/ 63 h 71"/>
                  <a:gd name="T20" fmla="*/ 20 w 137"/>
                  <a:gd name="T21" fmla="*/ 63 h 71"/>
                  <a:gd name="T22" fmla="*/ 20 w 137"/>
                  <a:gd name="T23" fmla="*/ 37 h 71"/>
                  <a:gd name="T24" fmla="*/ 26 w 137"/>
                  <a:gd name="T25" fmla="*/ 37 h 71"/>
                  <a:gd name="T26" fmla="*/ 59 w 137"/>
                  <a:gd name="T27" fmla="*/ 71 h 71"/>
                  <a:gd name="T28" fmla="*/ 92 w 137"/>
                  <a:gd name="T29" fmla="*/ 37 h 71"/>
                  <a:gd name="T30" fmla="*/ 92 w 137"/>
                  <a:gd name="T31" fmla="*/ 31 h 71"/>
                  <a:gd name="T32" fmla="*/ 106 w 137"/>
                  <a:gd name="T33" fmla="*/ 37 h 71"/>
                  <a:gd name="T34" fmla="*/ 113 w 137"/>
                  <a:gd name="T35" fmla="*/ 58 h 71"/>
                  <a:gd name="T36" fmla="*/ 108 w 137"/>
                  <a:gd name="T37" fmla="*/ 58 h 71"/>
                  <a:gd name="T38" fmla="*/ 108 w 137"/>
                  <a:gd name="T39" fmla="*/ 64 h 71"/>
                  <a:gd name="T40" fmla="*/ 137 w 137"/>
                  <a:gd name="T41" fmla="*/ 64 h 71"/>
                  <a:gd name="T42" fmla="*/ 137 w 137"/>
                  <a:gd name="T43" fmla="*/ 58 h 71"/>
                  <a:gd name="T44" fmla="*/ 132 w 137"/>
                  <a:gd name="T45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7" h="71">
                    <a:moveTo>
                      <a:pt x="132" y="58"/>
                    </a:moveTo>
                    <a:cubicBezTo>
                      <a:pt x="131" y="39"/>
                      <a:pt x="129" y="32"/>
                      <a:pt x="118" y="23"/>
                    </a:cubicBezTo>
                    <a:cubicBezTo>
                      <a:pt x="108" y="14"/>
                      <a:pt x="96" y="12"/>
                      <a:pt x="88" y="12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56"/>
                      <a:pt x="41" y="71"/>
                      <a:pt x="59" y="71"/>
                    </a:cubicBezTo>
                    <a:cubicBezTo>
                      <a:pt x="78" y="71"/>
                      <a:pt x="92" y="56"/>
                      <a:pt x="92" y="37"/>
                    </a:cubicBezTo>
                    <a:cubicBezTo>
                      <a:pt x="92" y="35"/>
                      <a:pt x="92" y="33"/>
                      <a:pt x="92" y="31"/>
                    </a:cubicBezTo>
                    <a:cubicBezTo>
                      <a:pt x="96" y="32"/>
                      <a:pt x="102" y="34"/>
                      <a:pt x="106" y="37"/>
                    </a:cubicBezTo>
                    <a:cubicBezTo>
                      <a:pt x="113" y="43"/>
                      <a:pt x="112" y="45"/>
                      <a:pt x="113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58"/>
                      <a:pt x="137" y="58"/>
                      <a:pt x="137" y="58"/>
                    </a:cubicBezTo>
                    <a:lnTo>
                      <a:pt x="13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96"/>
              <p:cNvSpPr/>
              <p:nvPr/>
            </p:nvSpPr>
            <p:spPr bwMode="auto">
              <a:xfrm>
                <a:off x="5464341" y="3818338"/>
                <a:ext cx="403532" cy="133835"/>
              </a:xfrm>
              <a:custGeom>
                <a:avLst/>
                <a:gdLst>
                  <a:gd name="T0" fmla="*/ 4 w 84"/>
                  <a:gd name="T1" fmla="*/ 24 h 28"/>
                  <a:gd name="T2" fmla="*/ 8 w 84"/>
                  <a:gd name="T3" fmla="*/ 20 h 28"/>
                  <a:gd name="T4" fmla="*/ 8 w 84"/>
                  <a:gd name="T5" fmla="*/ 16 h 28"/>
                  <a:gd name="T6" fmla="*/ 35 w 84"/>
                  <a:gd name="T7" fmla="*/ 16 h 28"/>
                  <a:gd name="T8" fmla="*/ 35 w 84"/>
                  <a:gd name="T9" fmla="*/ 28 h 28"/>
                  <a:gd name="T10" fmla="*/ 48 w 84"/>
                  <a:gd name="T11" fmla="*/ 28 h 28"/>
                  <a:gd name="T12" fmla="*/ 48 w 84"/>
                  <a:gd name="T13" fmla="*/ 16 h 28"/>
                  <a:gd name="T14" fmla="*/ 75 w 84"/>
                  <a:gd name="T15" fmla="*/ 16 h 28"/>
                  <a:gd name="T16" fmla="*/ 75 w 84"/>
                  <a:gd name="T17" fmla="*/ 20 h 28"/>
                  <a:gd name="T18" fmla="*/ 79 w 84"/>
                  <a:gd name="T19" fmla="*/ 24 h 28"/>
                  <a:gd name="T20" fmla="*/ 84 w 84"/>
                  <a:gd name="T21" fmla="*/ 20 h 28"/>
                  <a:gd name="T22" fmla="*/ 84 w 84"/>
                  <a:gd name="T23" fmla="*/ 16 h 28"/>
                  <a:gd name="T24" fmla="*/ 84 w 84"/>
                  <a:gd name="T25" fmla="*/ 9 h 28"/>
                  <a:gd name="T26" fmla="*/ 84 w 84"/>
                  <a:gd name="T27" fmla="*/ 4 h 28"/>
                  <a:gd name="T28" fmla="*/ 79 w 84"/>
                  <a:gd name="T29" fmla="*/ 0 h 28"/>
                  <a:gd name="T30" fmla="*/ 75 w 84"/>
                  <a:gd name="T31" fmla="*/ 4 h 28"/>
                  <a:gd name="T32" fmla="*/ 75 w 84"/>
                  <a:gd name="T33" fmla="*/ 9 h 28"/>
                  <a:gd name="T34" fmla="*/ 48 w 84"/>
                  <a:gd name="T35" fmla="*/ 9 h 28"/>
                  <a:gd name="T36" fmla="*/ 48 w 84"/>
                  <a:gd name="T37" fmla="*/ 3 h 28"/>
                  <a:gd name="T38" fmla="*/ 35 w 84"/>
                  <a:gd name="T39" fmla="*/ 3 h 28"/>
                  <a:gd name="T40" fmla="*/ 35 w 84"/>
                  <a:gd name="T41" fmla="*/ 9 h 28"/>
                  <a:gd name="T42" fmla="*/ 8 w 84"/>
                  <a:gd name="T43" fmla="*/ 9 h 28"/>
                  <a:gd name="T44" fmla="*/ 8 w 84"/>
                  <a:gd name="T45" fmla="*/ 4 h 28"/>
                  <a:gd name="T46" fmla="*/ 4 w 84"/>
                  <a:gd name="T47" fmla="*/ 0 h 28"/>
                  <a:gd name="T48" fmla="*/ 0 w 84"/>
                  <a:gd name="T49" fmla="*/ 4 h 28"/>
                  <a:gd name="T50" fmla="*/ 0 w 84"/>
                  <a:gd name="T51" fmla="*/ 20 h 28"/>
                  <a:gd name="T52" fmla="*/ 4 w 84"/>
                  <a:gd name="T5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4" h="28">
                    <a:moveTo>
                      <a:pt x="4" y="24"/>
                    </a:moveTo>
                    <a:cubicBezTo>
                      <a:pt x="6" y="24"/>
                      <a:pt x="8" y="23"/>
                      <a:pt x="8" y="2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3"/>
                      <a:pt x="77" y="24"/>
                      <a:pt x="79" y="24"/>
                    </a:cubicBezTo>
                    <a:cubicBezTo>
                      <a:pt x="82" y="24"/>
                      <a:pt x="84" y="23"/>
                      <a:pt x="84" y="20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9"/>
                      <a:pt x="84" y="9"/>
                      <a:pt x="84" y="9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2"/>
                      <a:pt x="82" y="0"/>
                      <a:pt x="79" y="0"/>
                    </a:cubicBezTo>
                    <a:cubicBezTo>
                      <a:pt x="77" y="0"/>
                      <a:pt x="75" y="2"/>
                      <a:pt x="75" y="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2" y="24"/>
                      <a:pt x="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2" name="组合 141"/>
          <p:cNvGrpSpPr/>
          <p:nvPr/>
        </p:nvGrpSpPr>
        <p:grpSpPr>
          <a:xfrm>
            <a:off x="6201415" y="2712703"/>
            <a:ext cx="2204331" cy="850545"/>
            <a:chOff x="6197098" y="3083158"/>
            <a:chExt cx="2204331" cy="850545"/>
          </a:xfrm>
        </p:grpSpPr>
        <p:grpSp>
          <p:nvGrpSpPr>
            <p:cNvPr id="143" name="组合 142"/>
            <p:cNvGrpSpPr/>
            <p:nvPr/>
          </p:nvGrpSpPr>
          <p:grpSpPr>
            <a:xfrm rot="5400000">
              <a:off x="6873991" y="2406265"/>
              <a:ext cx="850545" cy="2204331"/>
              <a:chOff x="4795210" y="1742547"/>
              <a:chExt cx="850545" cy="2204331"/>
            </a:xfrm>
          </p:grpSpPr>
          <p:sp>
            <p:nvSpPr>
              <p:cNvPr id="149" name="圆角矩形 148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0" name="组合 149"/>
              <p:cNvGrpSpPr/>
              <p:nvPr/>
            </p:nvGrpSpPr>
            <p:grpSpPr>
              <a:xfrm>
                <a:off x="4848796" y="1801145"/>
                <a:ext cx="743374" cy="753248"/>
                <a:chOff x="734696" y="4852580"/>
                <a:chExt cx="1026811" cy="1040452"/>
              </a:xfrm>
              <a:effectLst/>
            </p:grpSpPr>
            <p:grpSp>
              <p:nvGrpSpPr>
                <p:cNvPr id="151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53" name="椭圆 152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4" name="椭圆 153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52" name="文本框 151"/>
                <p:cNvSpPr txBox="1"/>
                <p:nvPr/>
              </p:nvSpPr>
              <p:spPr>
                <a:xfrm rot="16200000">
                  <a:off x="734694" y="4925368"/>
                  <a:ext cx="1038343" cy="892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02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44" name="组合 143"/>
            <p:cNvGrpSpPr/>
            <p:nvPr/>
          </p:nvGrpSpPr>
          <p:grpSpPr>
            <a:xfrm>
              <a:off x="6620563" y="3348168"/>
              <a:ext cx="606514" cy="388750"/>
              <a:chOff x="10391892" y="3871061"/>
              <a:chExt cx="762452" cy="488699"/>
            </a:xfrm>
            <a:solidFill>
              <a:schemeClr val="bg1"/>
            </a:solidFill>
          </p:grpSpPr>
          <p:sp>
            <p:nvSpPr>
              <p:cNvPr id="146" name="Freeform 105"/>
              <p:cNvSpPr>
                <a:spLocks noEditPoints="1"/>
              </p:cNvSpPr>
              <p:nvPr/>
            </p:nvSpPr>
            <p:spPr bwMode="auto">
              <a:xfrm>
                <a:off x="10391892" y="3986645"/>
                <a:ext cx="762452" cy="292003"/>
              </a:xfrm>
              <a:custGeom>
                <a:avLst/>
                <a:gdLst>
                  <a:gd name="T0" fmla="*/ 94 w 159"/>
                  <a:gd name="T1" fmla="*/ 42 h 61"/>
                  <a:gd name="T2" fmla="*/ 115 w 159"/>
                  <a:gd name="T3" fmla="*/ 50 h 61"/>
                  <a:gd name="T4" fmla="*/ 129 w 159"/>
                  <a:gd name="T5" fmla="*/ 44 h 61"/>
                  <a:gd name="T6" fmla="*/ 144 w 159"/>
                  <a:gd name="T7" fmla="*/ 52 h 61"/>
                  <a:gd name="T8" fmla="*/ 159 w 159"/>
                  <a:gd name="T9" fmla="*/ 6 h 61"/>
                  <a:gd name="T10" fmla="*/ 55 w 159"/>
                  <a:gd name="T11" fmla="*/ 6 h 61"/>
                  <a:gd name="T12" fmla="*/ 55 w 159"/>
                  <a:gd name="T13" fmla="*/ 19 h 61"/>
                  <a:gd name="T14" fmla="*/ 5 w 159"/>
                  <a:gd name="T15" fmla="*/ 3 h 61"/>
                  <a:gd name="T16" fmla="*/ 2 w 159"/>
                  <a:gd name="T17" fmla="*/ 12 h 61"/>
                  <a:gd name="T18" fmla="*/ 55 w 159"/>
                  <a:gd name="T19" fmla="*/ 29 h 61"/>
                  <a:gd name="T20" fmla="*/ 55 w 159"/>
                  <a:gd name="T21" fmla="*/ 29 h 61"/>
                  <a:gd name="T22" fmla="*/ 59 w 159"/>
                  <a:gd name="T23" fmla="*/ 31 h 61"/>
                  <a:gd name="T24" fmla="*/ 59 w 159"/>
                  <a:gd name="T25" fmla="*/ 56 h 61"/>
                  <a:gd name="T26" fmla="*/ 59 w 159"/>
                  <a:gd name="T27" fmla="*/ 59 h 61"/>
                  <a:gd name="T28" fmla="*/ 59 w 159"/>
                  <a:gd name="T29" fmla="*/ 61 h 61"/>
                  <a:gd name="T30" fmla="*/ 75 w 159"/>
                  <a:gd name="T31" fmla="*/ 61 h 61"/>
                  <a:gd name="T32" fmla="*/ 75 w 159"/>
                  <a:gd name="T33" fmla="*/ 61 h 61"/>
                  <a:gd name="T34" fmla="*/ 94 w 159"/>
                  <a:gd name="T35" fmla="*/ 42 h 61"/>
                  <a:gd name="T36" fmla="*/ 65 w 159"/>
                  <a:gd name="T37" fmla="*/ 33 h 61"/>
                  <a:gd name="T38" fmla="*/ 87 w 159"/>
                  <a:gd name="T39" fmla="*/ 40 h 61"/>
                  <a:gd name="T40" fmla="*/ 72 w 159"/>
                  <a:gd name="T41" fmla="*/ 56 h 61"/>
                  <a:gd name="T42" fmla="*/ 65 w 159"/>
                  <a:gd name="T43" fmla="*/ 56 h 61"/>
                  <a:gd name="T44" fmla="*/ 65 w 159"/>
                  <a:gd name="T45" fmla="*/ 3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9" h="61">
                    <a:moveTo>
                      <a:pt x="94" y="42"/>
                    </a:moveTo>
                    <a:cubicBezTo>
                      <a:pt x="115" y="50"/>
                      <a:pt x="115" y="50"/>
                      <a:pt x="115" y="50"/>
                    </a:cubicBezTo>
                    <a:cubicBezTo>
                      <a:pt x="119" y="46"/>
                      <a:pt x="123" y="44"/>
                      <a:pt x="129" y="44"/>
                    </a:cubicBezTo>
                    <a:cubicBezTo>
                      <a:pt x="135" y="44"/>
                      <a:pt x="141" y="47"/>
                      <a:pt x="144" y="52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0" y="0"/>
                      <a:pt x="2" y="12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75" y="61"/>
                      <a:pt x="75" y="61"/>
                      <a:pt x="75" y="61"/>
                    </a:cubicBezTo>
                    <a:cubicBezTo>
                      <a:pt x="75" y="61"/>
                      <a:pt x="75" y="61"/>
                      <a:pt x="75" y="61"/>
                    </a:cubicBezTo>
                    <a:lnTo>
                      <a:pt x="94" y="42"/>
                    </a:lnTo>
                    <a:close/>
                    <a:moveTo>
                      <a:pt x="65" y="33"/>
                    </a:moveTo>
                    <a:cubicBezTo>
                      <a:pt x="87" y="40"/>
                      <a:pt x="87" y="40"/>
                      <a:pt x="87" y="40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5" y="56"/>
                      <a:pt x="65" y="56"/>
                      <a:pt x="65" y="56"/>
                    </a:cubicBezTo>
                    <a:lnTo>
                      <a:pt x="6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106"/>
              <p:cNvSpPr>
                <a:spLocks noEditPoints="1"/>
              </p:cNvSpPr>
              <p:nvPr/>
            </p:nvSpPr>
            <p:spPr bwMode="auto">
              <a:xfrm>
                <a:off x="10929258" y="4201592"/>
                <a:ext cx="158168" cy="158168"/>
              </a:xfrm>
              <a:custGeom>
                <a:avLst/>
                <a:gdLst>
                  <a:gd name="T0" fmla="*/ 17 w 33"/>
                  <a:gd name="T1" fmla="*/ 0 h 33"/>
                  <a:gd name="T2" fmla="*/ 0 w 33"/>
                  <a:gd name="T3" fmla="*/ 16 h 33"/>
                  <a:gd name="T4" fmla="*/ 17 w 33"/>
                  <a:gd name="T5" fmla="*/ 33 h 33"/>
                  <a:gd name="T6" fmla="*/ 33 w 33"/>
                  <a:gd name="T7" fmla="*/ 16 h 33"/>
                  <a:gd name="T8" fmla="*/ 17 w 33"/>
                  <a:gd name="T9" fmla="*/ 0 h 33"/>
                  <a:gd name="T10" fmla="*/ 17 w 33"/>
                  <a:gd name="T11" fmla="*/ 25 h 33"/>
                  <a:gd name="T12" fmla="*/ 8 w 33"/>
                  <a:gd name="T13" fmla="*/ 16 h 33"/>
                  <a:gd name="T14" fmla="*/ 17 w 33"/>
                  <a:gd name="T15" fmla="*/ 8 h 33"/>
                  <a:gd name="T16" fmla="*/ 25 w 33"/>
                  <a:gd name="T17" fmla="*/ 16 h 33"/>
                  <a:gd name="T18" fmla="*/ 17 w 33"/>
                  <a:gd name="T1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7" y="0"/>
                    </a:moveTo>
                    <a:cubicBezTo>
                      <a:pt x="8" y="0"/>
                      <a:pt x="0" y="8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5" y="33"/>
                      <a:pt x="33" y="25"/>
                      <a:pt x="33" y="16"/>
                    </a:cubicBezTo>
                    <a:cubicBezTo>
                      <a:pt x="33" y="8"/>
                      <a:pt x="25" y="0"/>
                      <a:pt x="17" y="0"/>
                    </a:cubicBezTo>
                    <a:close/>
                    <a:moveTo>
                      <a:pt x="17" y="25"/>
                    </a:moveTo>
                    <a:cubicBezTo>
                      <a:pt x="12" y="25"/>
                      <a:pt x="8" y="21"/>
                      <a:pt x="8" y="16"/>
                    </a:cubicBezTo>
                    <a:cubicBezTo>
                      <a:pt x="8" y="12"/>
                      <a:pt x="12" y="8"/>
                      <a:pt x="17" y="8"/>
                    </a:cubicBezTo>
                    <a:cubicBezTo>
                      <a:pt x="21" y="8"/>
                      <a:pt x="25" y="12"/>
                      <a:pt x="25" y="16"/>
                    </a:cubicBezTo>
                    <a:cubicBezTo>
                      <a:pt x="25" y="21"/>
                      <a:pt x="21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107"/>
              <p:cNvSpPr/>
              <p:nvPr/>
            </p:nvSpPr>
            <p:spPr bwMode="auto">
              <a:xfrm>
                <a:off x="10750812" y="3871061"/>
                <a:ext cx="340670" cy="129779"/>
              </a:xfrm>
              <a:custGeom>
                <a:avLst/>
                <a:gdLst>
                  <a:gd name="T0" fmla="*/ 52 w 71"/>
                  <a:gd name="T1" fmla="*/ 7 h 27"/>
                  <a:gd name="T2" fmla="*/ 37 w 71"/>
                  <a:gd name="T3" fmla="*/ 0 h 27"/>
                  <a:gd name="T4" fmla="*/ 19 w 71"/>
                  <a:gd name="T5" fmla="*/ 11 h 27"/>
                  <a:gd name="T6" fmla="*/ 0 w 71"/>
                  <a:gd name="T7" fmla="*/ 27 h 27"/>
                  <a:gd name="T8" fmla="*/ 71 w 71"/>
                  <a:gd name="T9" fmla="*/ 27 h 27"/>
                  <a:gd name="T10" fmla="*/ 52 w 71"/>
                  <a:gd name="T11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27">
                    <a:moveTo>
                      <a:pt x="52" y="7"/>
                    </a:moveTo>
                    <a:cubicBezTo>
                      <a:pt x="49" y="3"/>
                      <a:pt x="43" y="0"/>
                      <a:pt x="37" y="0"/>
                    </a:cubicBezTo>
                    <a:cubicBezTo>
                      <a:pt x="29" y="0"/>
                      <a:pt x="22" y="5"/>
                      <a:pt x="19" y="11"/>
                    </a:cubicBezTo>
                    <a:cubicBezTo>
                      <a:pt x="9" y="11"/>
                      <a:pt x="2" y="18"/>
                      <a:pt x="0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0" y="16"/>
                      <a:pt x="62" y="8"/>
                      <a:pt x="5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5" name="组合 154"/>
          <p:cNvGrpSpPr/>
          <p:nvPr/>
        </p:nvGrpSpPr>
        <p:grpSpPr>
          <a:xfrm>
            <a:off x="3769606" y="3795436"/>
            <a:ext cx="2204331" cy="850545"/>
            <a:chOff x="3795786" y="4098041"/>
            <a:chExt cx="2204331" cy="850545"/>
          </a:xfrm>
        </p:grpSpPr>
        <p:grpSp>
          <p:nvGrpSpPr>
            <p:cNvPr id="156" name="组合 155"/>
            <p:cNvGrpSpPr/>
            <p:nvPr/>
          </p:nvGrpSpPr>
          <p:grpSpPr>
            <a:xfrm rot="16200000" flipH="1">
              <a:off x="4472679" y="3421148"/>
              <a:ext cx="850545" cy="2204331"/>
              <a:chOff x="4795210" y="1742547"/>
              <a:chExt cx="850545" cy="2204331"/>
            </a:xfrm>
          </p:grpSpPr>
          <p:sp>
            <p:nvSpPr>
              <p:cNvPr id="162" name="圆角矩形 161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3" name="组合 162"/>
              <p:cNvGrpSpPr/>
              <p:nvPr/>
            </p:nvGrpSpPr>
            <p:grpSpPr>
              <a:xfrm>
                <a:off x="4848796" y="1801145"/>
                <a:ext cx="743374" cy="753248"/>
                <a:chOff x="734696" y="4852580"/>
                <a:chExt cx="1026811" cy="1040452"/>
              </a:xfrm>
              <a:effectLst/>
            </p:grpSpPr>
            <p:grpSp>
              <p:nvGrpSpPr>
                <p:cNvPr id="164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66" name="椭圆 165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67" name="椭圆 166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65" name="文本框 164"/>
                <p:cNvSpPr txBox="1"/>
                <p:nvPr/>
              </p:nvSpPr>
              <p:spPr>
                <a:xfrm rot="16200000">
                  <a:off x="734694" y="4925368"/>
                  <a:ext cx="1038343" cy="892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04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57" name="组合 156"/>
            <p:cNvGrpSpPr/>
            <p:nvPr/>
          </p:nvGrpSpPr>
          <p:grpSpPr>
            <a:xfrm>
              <a:off x="4808992" y="4316205"/>
              <a:ext cx="620955" cy="408523"/>
              <a:chOff x="1143103" y="4882932"/>
              <a:chExt cx="847619" cy="557645"/>
            </a:xfrm>
            <a:solidFill>
              <a:schemeClr val="bg1"/>
            </a:solidFill>
          </p:grpSpPr>
          <p:sp>
            <p:nvSpPr>
              <p:cNvPr id="158" name="Freeform 108"/>
              <p:cNvSpPr>
                <a:spLocks noEditPoints="1"/>
              </p:cNvSpPr>
              <p:nvPr/>
            </p:nvSpPr>
            <p:spPr bwMode="auto">
              <a:xfrm>
                <a:off x="1189742" y="4882932"/>
                <a:ext cx="519116" cy="470449"/>
              </a:xfrm>
              <a:custGeom>
                <a:avLst/>
                <a:gdLst>
                  <a:gd name="T0" fmla="*/ 69 w 108"/>
                  <a:gd name="T1" fmla="*/ 13 h 98"/>
                  <a:gd name="T2" fmla="*/ 15 w 108"/>
                  <a:gd name="T3" fmla="*/ 13 h 98"/>
                  <a:gd name="T4" fmla="*/ 15 w 108"/>
                  <a:gd name="T5" fmla="*/ 0 h 98"/>
                  <a:gd name="T6" fmla="*/ 13 w 108"/>
                  <a:gd name="T7" fmla="*/ 0 h 98"/>
                  <a:gd name="T8" fmla="*/ 13 w 108"/>
                  <a:gd name="T9" fmla="*/ 13 h 98"/>
                  <a:gd name="T10" fmla="*/ 12 w 108"/>
                  <a:gd name="T11" fmla="*/ 13 h 98"/>
                  <a:gd name="T12" fmla="*/ 7 w 108"/>
                  <a:gd name="T13" fmla="*/ 53 h 98"/>
                  <a:gd name="T14" fmla="*/ 0 w 108"/>
                  <a:gd name="T15" fmla="*/ 64 h 98"/>
                  <a:gd name="T16" fmla="*/ 16 w 108"/>
                  <a:gd name="T17" fmla="*/ 64 h 98"/>
                  <a:gd name="T18" fmla="*/ 43 w 108"/>
                  <a:gd name="T19" fmla="*/ 92 h 98"/>
                  <a:gd name="T20" fmla="*/ 43 w 108"/>
                  <a:gd name="T21" fmla="*/ 98 h 98"/>
                  <a:gd name="T22" fmla="*/ 84 w 108"/>
                  <a:gd name="T23" fmla="*/ 98 h 98"/>
                  <a:gd name="T24" fmla="*/ 96 w 108"/>
                  <a:gd name="T25" fmla="*/ 90 h 98"/>
                  <a:gd name="T26" fmla="*/ 108 w 108"/>
                  <a:gd name="T27" fmla="*/ 98 h 98"/>
                  <a:gd name="T28" fmla="*/ 108 w 108"/>
                  <a:gd name="T29" fmla="*/ 98 h 98"/>
                  <a:gd name="T30" fmla="*/ 108 w 108"/>
                  <a:gd name="T31" fmla="*/ 53 h 98"/>
                  <a:gd name="T32" fmla="*/ 80 w 108"/>
                  <a:gd name="T33" fmla="*/ 53 h 98"/>
                  <a:gd name="T34" fmla="*/ 69 w 108"/>
                  <a:gd name="T35" fmla="*/ 13 h 98"/>
                  <a:gd name="T36" fmla="*/ 23 w 108"/>
                  <a:gd name="T37" fmla="*/ 20 h 98"/>
                  <a:gd name="T38" fmla="*/ 60 w 108"/>
                  <a:gd name="T39" fmla="*/ 20 h 98"/>
                  <a:gd name="T40" fmla="*/ 67 w 108"/>
                  <a:gd name="T41" fmla="*/ 46 h 98"/>
                  <a:gd name="T42" fmla="*/ 20 w 108"/>
                  <a:gd name="T43" fmla="*/ 46 h 98"/>
                  <a:gd name="T44" fmla="*/ 23 w 108"/>
                  <a:gd name="T4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8" h="98">
                    <a:moveTo>
                      <a:pt x="69" y="13"/>
                    </a:move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31" y="64"/>
                      <a:pt x="43" y="77"/>
                      <a:pt x="43" y="92"/>
                    </a:cubicBezTo>
                    <a:cubicBezTo>
                      <a:pt x="43" y="94"/>
                      <a:pt x="43" y="96"/>
                      <a:pt x="43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6" y="93"/>
                      <a:pt x="90" y="90"/>
                      <a:pt x="96" y="90"/>
                    </a:cubicBezTo>
                    <a:cubicBezTo>
                      <a:pt x="101" y="90"/>
                      <a:pt x="105" y="93"/>
                      <a:pt x="108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80" y="53"/>
                      <a:pt x="80" y="53"/>
                      <a:pt x="80" y="53"/>
                    </a:cubicBezTo>
                    <a:lnTo>
                      <a:pt x="69" y="13"/>
                    </a:lnTo>
                    <a:close/>
                    <a:moveTo>
                      <a:pt x="23" y="2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109"/>
              <p:cNvSpPr>
                <a:spLocks noEditPoints="1"/>
              </p:cNvSpPr>
              <p:nvPr/>
            </p:nvSpPr>
            <p:spPr bwMode="auto">
              <a:xfrm>
                <a:off x="1143103" y="5205352"/>
                <a:ext cx="235225" cy="235225"/>
              </a:xfrm>
              <a:custGeom>
                <a:avLst/>
                <a:gdLst>
                  <a:gd name="T0" fmla="*/ 24 w 49"/>
                  <a:gd name="T1" fmla="*/ 0 h 49"/>
                  <a:gd name="T2" fmla="*/ 0 w 49"/>
                  <a:gd name="T3" fmla="*/ 24 h 49"/>
                  <a:gd name="T4" fmla="*/ 24 w 49"/>
                  <a:gd name="T5" fmla="*/ 49 h 49"/>
                  <a:gd name="T6" fmla="*/ 49 w 49"/>
                  <a:gd name="T7" fmla="*/ 24 h 49"/>
                  <a:gd name="T8" fmla="*/ 24 w 49"/>
                  <a:gd name="T9" fmla="*/ 0 h 49"/>
                  <a:gd name="T10" fmla="*/ 24 w 49"/>
                  <a:gd name="T11" fmla="*/ 41 h 49"/>
                  <a:gd name="T12" fmla="*/ 8 w 49"/>
                  <a:gd name="T13" fmla="*/ 24 h 49"/>
                  <a:gd name="T14" fmla="*/ 24 w 49"/>
                  <a:gd name="T15" fmla="*/ 8 h 49"/>
                  <a:gd name="T16" fmla="*/ 41 w 49"/>
                  <a:gd name="T17" fmla="*/ 24 h 49"/>
                  <a:gd name="T18" fmla="*/ 24 w 49"/>
                  <a:gd name="T19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9"/>
                      <a:pt x="24" y="49"/>
                    </a:cubicBezTo>
                    <a:cubicBezTo>
                      <a:pt x="38" y="49"/>
                      <a:pt x="49" y="38"/>
                      <a:pt x="49" y="24"/>
                    </a:cubicBezTo>
                    <a:cubicBezTo>
                      <a:pt x="49" y="11"/>
                      <a:pt x="38" y="0"/>
                      <a:pt x="24" y="0"/>
                    </a:cubicBezTo>
                    <a:close/>
                    <a:moveTo>
                      <a:pt x="24" y="41"/>
                    </a:moveTo>
                    <a:cubicBezTo>
                      <a:pt x="15" y="41"/>
                      <a:pt x="8" y="33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33" y="8"/>
                      <a:pt x="41" y="15"/>
                      <a:pt x="41" y="24"/>
                    </a:cubicBezTo>
                    <a:cubicBezTo>
                      <a:pt x="41" y="33"/>
                      <a:pt x="33" y="41"/>
                      <a:pt x="2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10"/>
              <p:cNvSpPr/>
              <p:nvPr/>
            </p:nvSpPr>
            <p:spPr bwMode="auto">
              <a:xfrm>
                <a:off x="1741303" y="5138434"/>
                <a:ext cx="249419" cy="214947"/>
              </a:xfrm>
              <a:custGeom>
                <a:avLst/>
                <a:gdLst>
                  <a:gd name="T0" fmla="*/ 26 w 123"/>
                  <a:gd name="T1" fmla="*/ 76 h 106"/>
                  <a:gd name="T2" fmla="*/ 26 w 123"/>
                  <a:gd name="T3" fmla="*/ 61 h 106"/>
                  <a:gd name="T4" fmla="*/ 0 w 123"/>
                  <a:gd name="T5" fmla="*/ 0 h 106"/>
                  <a:gd name="T6" fmla="*/ 0 w 123"/>
                  <a:gd name="T7" fmla="*/ 106 h 106"/>
                  <a:gd name="T8" fmla="*/ 26 w 123"/>
                  <a:gd name="T9" fmla="*/ 106 h 106"/>
                  <a:gd name="T10" fmla="*/ 123 w 123"/>
                  <a:gd name="T11" fmla="*/ 106 h 106"/>
                  <a:gd name="T12" fmla="*/ 123 w 123"/>
                  <a:gd name="T13" fmla="*/ 102 h 106"/>
                  <a:gd name="T14" fmla="*/ 26 w 123"/>
                  <a:gd name="T15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06">
                    <a:moveTo>
                      <a:pt x="26" y="76"/>
                    </a:moveTo>
                    <a:lnTo>
                      <a:pt x="26" y="61"/>
                    </a:lnTo>
                    <a:lnTo>
                      <a:pt x="0" y="0"/>
                    </a:lnTo>
                    <a:lnTo>
                      <a:pt x="0" y="106"/>
                    </a:lnTo>
                    <a:lnTo>
                      <a:pt x="26" y="106"/>
                    </a:lnTo>
                    <a:lnTo>
                      <a:pt x="123" y="106"/>
                    </a:lnTo>
                    <a:lnTo>
                      <a:pt x="123" y="102"/>
                    </a:lnTo>
                    <a:lnTo>
                      <a:pt x="26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111"/>
              <p:cNvSpPr>
                <a:spLocks noEditPoints="1"/>
              </p:cNvSpPr>
              <p:nvPr/>
            </p:nvSpPr>
            <p:spPr bwMode="auto">
              <a:xfrm>
                <a:off x="1589218" y="5320936"/>
                <a:ext cx="119640" cy="119640"/>
              </a:xfrm>
              <a:custGeom>
                <a:avLst/>
                <a:gdLst>
                  <a:gd name="T0" fmla="*/ 13 w 25"/>
                  <a:gd name="T1" fmla="*/ 0 h 25"/>
                  <a:gd name="T2" fmla="*/ 0 w 25"/>
                  <a:gd name="T3" fmla="*/ 13 h 25"/>
                  <a:gd name="T4" fmla="*/ 13 w 25"/>
                  <a:gd name="T5" fmla="*/ 25 h 25"/>
                  <a:gd name="T6" fmla="*/ 25 w 25"/>
                  <a:gd name="T7" fmla="*/ 13 h 25"/>
                  <a:gd name="T8" fmla="*/ 13 w 25"/>
                  <a:gd name="T9" fmla="*/ 0 h 25"/>
                  <a:gd name="T10" fmla="*/ 13 w 25"/>
                  <a:gd name="T11" fmla="*/ 21 h 25"/>
                  <a:gd name="T12" fmla="*/ 5 w 25"/>
                  <a:gd name="T13" fmla="*/ 13 h 25"/>
                  <a:gd name="T14" fmla="*/ 13 w 25"/>
                  <a:gd name="T15" fmla="*/ 5 h 25"/>
                  <a:gd name="T16" fmla="*/ 21 w 25"/>
                  <a:gd name="T17" fmla="*/ 13 h 25"/>
                  <a:gd name="T18" fmla="*/ 13 w 25"/>
                  <a:gd name="T19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19" y="25"/>
                      <a:pt x="25" y="19"/>
                      <a:pt x="25" y="13"/>
                    </a:cubicBezTo>
                    <a:cubicBezTo>
                      <a:pt x="25" y="6"/>
                      <a:pt x="19" y="0"/>
                      <a:pt x="13" y="0"/>
                    </a:cubicBezTo>
                    <a:close/>
                    <a:moveTo>
                      <a:pt x="13" y="21"/>
                    </a:moveTo>
                    <a:cubicBezTo>
                      <a:pt x="8" y="21"/>
                      <a:pt x="5" y="17"/>
                      <a:pt x="5" y="13"/>
                    </a:cubicBezTo>
                    <a:cubicBezTo>
                      <a:pt x="5" y="8"/>
                      <a:pt x="8" y="5"/>
                      <a:pt x="13" y="5"/>
                    </a:cubicBezTo>
                    <a:cubicBezTo>
                      <a:pt x="17" y="5"/>
                      <a:pt x="21" y="8"/>
                      <a:pt x="21" y="13"/>
                    </a:cubicBezTo>
                    <a:cubicBezTo>
                      <a:pt x="21" y="17"/>
                      <a:pt x="17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6201415" y="3795436"/>
            <a:ext cx="850545" cy="2204331"/>
            <a:chOff x="6181295" y="4098089"/>
            <a:chExt cx="850545" cy="2204331"/>
          </a:xfrm>
        </p:grpSpPr>
        <p:grpSp>
          <p:nvGrpSpPr>
            <p:cNvPr id="169" name="组合 168"/>
            <p:cNvGrpSpPr/>
            <p:nvPr/>
          </p:nvGrpSpPr>
          <p:grpSpPr>
            <a:xfrm rot="10800000">
              <a:off x="6181295" y="4098089"/>
              <a:ext cx="850545" cy="2204331"/>
              <a:chOff x="4795210" y="1742547"/>
              <a:chExt cx="850545" cy="2204331"/>
            </a:xfrm>
          </p:grpSpPr>
          <p:sp>
            <p:nvSpPr>
              <p:cNvPr id="171" name="圆角矩形 170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2" name="组合 171"/>
              <p:cNvGrpSpPr/>
              <p:nvPr/>
            </p:nvGrpSpPr>
            <p:grpSpPr>
              <a:xfrm>
                <a:off x="4848796" y="1810322"/>
                <a:ext cx="751721" cy="744071"/>
                <a:chOff x="734696" y="4865256"/>
                <a:chExt cx="1038341" cy="1027776"/>
              </a:xfrm>
              <a:effectLst/>
            </p:grpSpPr>
            <p:grpSp>
              <p:nvGrpSpPr>
                <p:cNvPr id="173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75" name="椭圆 174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76" name="椭圆 175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74" name="文本框 173"/>
                <p:cNvSpPr txBox="1"/>
                <p:nvPr/>
              </p:nvSpPr>
              <p:spPr>
                <a:xfrm rot="10800000">
                  <a:off x="734696" y="4925367"/>
                  <a:ext cx="1038341" cy="892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03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70" name="Freeform 168"/>
            <p:cNvSpPr>
              <a:spLocks noEditPoints="1"/>
            </p:cNvSpPr>
            <p:nvPr/>
          </p:nvSpPr>
          <p:spPr bwMode="auto">
            <a:xfrm>
              <a:off x="6393178" y="4724728"/>
              <a:ext cx="353492" cy="537665"/>
            </a:xfrm>
            <a:custGeom>
              <a:avLst/>
              <a:gdLst>
                <a:gd name="T0" fmla="*/ 86 w 101"/>
                <a:gd name="T1" fmla="*/ 29 h 153"/>
                <a:gd name="T2" fmla="*/ 86 w 101"/>
                <a:gd name="T3" fmla="*/ 19 h 153"/>
                <a:gd name="T4" fmla="*/ 88 w 101"/>
                <a:gd name="T5" fmla="*/ 19 h 153"/>
                <a:gd name="T6" fmla="*/ 96 w 101"/>
                <a:gd name="T7" fmla="*/ 19 h 153"/>
                <a:gd name="T8" fmla="*/ 96 w 101"/>
                <a:gd name="T9" fmla="*/ 22 h 153"/>
                <a:gd name="T10" fmla="*/ 97 w 101"/>
                <a:gd name="T11" fmla="*/ 24 h 153"/>
                <a:gd name="T12" fmla="*/ 99 w 101"/>
                <a:gd name="T13" fmla="*/ 22 h 153"/>
                <a:gd name="T14" fmla="*/ 99 w 101"/>
                <a:gd name="T15" fmla="*/ 9 h 153"/>
                <a:gd name="T16" fmla="*/ 97 w 101"/>
                <a:gd name="T17" fmla="*/ 8 h 153"/>
                <a:gd name="T18" fmla="*/ 96 w 101"/>
                <a:gd name="T19" fmla="*/ 9 h 153"/>
                <a:gd name="T20" fmla="*/ 96 w 101"/>
                <a:gd name="T21" fmla="*/ 12 h 153"/>
                <a:gd name="T22" fmla="*/ 88 w 101"/>
                <a:gd name="T23" fmla="*/ 12 h 153"/>
                <a:gd name="T24" fmla="*/ 86 w 101"/>
                <a:gd name="T25" fmla="*/ 12 h 153"/>
                <a:gd name="T26" fmla="*/ 86 w 101"/>
                <a:gd name="T27" fmla="*/ 8 h 153"/>
                <a:gd name="T28" fmla="*/ 74 w 101"/>
                <a:gd name="T29" fmla="*/ 8 h 153"/>
                <a:gd name="T30" fmla="*/ 74 w 101"/>
                <a:gd name="T31" fmla="*/ 12 h 153"/>
                <a:gd name="T32" fmla="*/ 71 w 101"/>
                <a:gd name="T33" fmla="*/ 12 h 153"/>
                <a:gd name="T34" fmla="*/ 71 w 101"/>
                <a:gd name="T35" fmla="*/ 10 h 153"/>
                <a:gd name="T36" fmla="*/ 0 w 101"/>
                <a:gd name="T37" fmla="*/ 0 h 153"/>
                <a:gd name="T38" fmla="*/ 0 w 101"/>
                <a:gd name="T39" fmla="*/ 35 h 153"/>
                <a:gd name="T40" fmla="*/ 71 w 101"/>
                <a:gd name="T41" fmla="*/ 21 h 153"/>
                <a:gd name="T42" fmla="*/ 71 w 101"/>
                <a:gd name="T43" fmla="*/ 19 h 153"/>
                <a:gd name="T44" fmla="*/ 74 w 101"/>
                <a:gd name="T45" fmla="*/ 19 h 153"/>
                <a:gd name="T46" fmla="*/ 74 w 101"/>
                <a:gd name="T47" fmla="*/ 29 h 153"/>
                <a:gd name="T48" fmla="*/ 59 w 101"/>
                <a:gd name="T49" fmla="*/ 45 h 153"/>
                <a:gd name="T50" fmla="*/ 59 w 101"/>
                <a:gd name="T51" fmla="*/ 63 h 153"/>
                <a:gd name="T52" fmla="*/ 59 w 101"/>
                <a:gd name="T53" fmla="*/ 82 h 153"/>
                <a:gd name="T54" fmla="*/ 59 w 101"/>
                <a:gd name="T55" fmla="*/ 153 h 153"/>
                <a:gd name="T56" fmla="*/ 101 w 101"/>
                <a:gd name="T57" fmla="*/ 153 h 153"/>
                <a:gd name="T58" fmla="*/ 101 w 101"/>
                <a:gd name="T59" fmla="*/ 82 h 153"/>
                <a:gd name="T60" fmla="*/ 101 w 101"/>
                <a:gd name="T61" fmla="*/ 63 h 153"/>
                <a:gd name="T62" fmla="*/ 101 w 101"/>
                <a:gd name="T63" fmla="*/ 45 h 153"/>
                <a:gd name="T64" fmla="*/ 86 w 101"/>
                <a:gd name="T65" fmla="*/ 29 h 153"/>
                <a:gd name="T66" fmla="*/ 81 w 101"/>
                <a:gd name="T67" fmla="*/ 95 h 153"/>
                <a:gd name="T68" fmla="*/ 83 w 101"/>
                <a:gd name="T69" fmla="*/ 100 h 153"/>
                <a:gd name="T70" fmla="*/ 85 w 101"/>
                <a:gd name="T71" fmla="*/ 104 h 153"/>
                <a:gd name="T72" fmla="*/ 75 w 101"/>
                <a:gd name="T73" fmla="*/ 104 h 153"/>
                <a:gd name="T74" fmla="*/ 78 w 101"/>
                <a:gd name="T75" fmla="*/ 100 h 153"/>
                <a:gd name="T76" fmla="*/ 81 w 101"/>
                <a:gd name="T77" fmla="*/ 95 h 153"/>
                <a:gd name="T78" fmla="*/ 97 w 101"/>
                <a:gd name="T79" fmla="*/ 104 h 153"/>
                <a:gd name="T80" fmla="*/ 87 w 101"/>
                <a:gd name="T81" fmla="*/ 104 h 153"/>
                <a:gd name="T82" fmla="*/ 90 w 101"/>
                <a:gd name="T83" fmla="*/ 99 h 153"/>
                <a:gd name="T84" fmla="*/ 85 w 101"/>
                <a:gd name="T85" fmla="*/ 83 h 153"/>
                <a:gd name="T86" fmla="*/ 81 w 101"/>
                <a:gd name="T87" fmla="*/ 90 h 153"/>
                <a:gd name="T88" fmla="*/ 80 w 101"/>
                <a:gd name="T89" fmla="*/ 79 h 153"/>
                <a:gd name="T90" fmla="*/ 76 w 101"/>
                <a:gd name="T91" fmla="*/ 90 h 153"/>
                <a:gd name="T92" fmla="*/ 71 w 101"/>
                <a:gd name="T93" fmla="*/ 97 h 153"/>
                <a:gd name="T94" fmla="*/ 72 w 101"/>
                <a:gd name="T95" fmla="*/ 104 h 153"/>
                <a:gd name="T96" fmla="*/ 63 w 101"/>
                <a:gd name="T97" fmla="*/ 104 h 153"/>
                <a:gd name="T98" fmla="*/ 63 w 101"/>
                <a:gd name="T99" fmla="*/ 70 h 153"/>
                <a:gd name="T100" fmla="*/ 97 w 101"/>
                <a:gd name="T101" fmla="*/ 70 h 153"/>
                <a:gd name="T102" fmla="*/ 97 w 101"/>
                <a:gd name="T103" fmla="*/ 10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1" h="153">
                  <a:moveTo>
                    <a:pt x="86" y="29"/>
                  </a:moveTo>
                  <a:cubicBezTo>
                    <a:pt x="86" y="19"/>
                    <a:pt x="86" y="19"/>
                    <a:pt x="86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4"/>
                    <a:pt x="96" y="24"/>
                    <a:pt x="97" y="24"/>
                  </a:cubicBezTo>
                  <a:cubicBezTo>
                    <a:pt x="99" y="24"/>
                    <a:pt x="99" y="24"/>
                    <a:pt x="99" y="22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7" y="8"/>
                  </a:cubicBezTo>
                  <a:cubicBezTo>
                    <a:pt x="96" y="8"/>
                    <a:pt x="96" y="8"/>
                    <a:pt x="96" y="9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5" y="31"/>
                    <a:pt x="59" y="37"/>
                    <a:pt x="59" y="45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1" y="37"/>
                    <a:pt x="95" y="31"/>
                    <a:pt x="86" y="29"/>
                  </a:cubicBezTo>
                  <a:close/>
                  <a:moveTo>
                    <a:pt x="81" y="95"/>
                  </a:moveTo>
                  <a:cubicBezTo>
                    <a:pt x="81" y="95"/>
                    <a:pt x="82" y="98"/>
                    <a:pt x="83" y="100"/>
                  </a:cubicBezTo>
                  <a:cubicBezTo>
                    <a:pt x="84" y="101"/>
                    <a:pt x="85" y="102"/>
                    <a:pt x="8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2"/>
                    <a:pt x="76" y="101"/>
                    <a:pt x="78" y="100"/>
                  </a:cubicBezTo>
                  <a:cubicBezTo>
                    <a:pt x="81" y="97"/>
                    <a:pt x="81" y="95"/>
                    <a:pt x="81" y="95"/>
                  </a:cubicBezTo>
                  <a:close/>
                  <a:moveTo>
                    <a:pt x="97" y="104"/>
                  </a:moveTo>
                  <a:cubicBezTo>
                    <a:pt x="87" y="104"/>
                    <a:pt x="87" y="104"/>
                    <a:pt x="87" y="104"/>
                  </a:cubicBezTo>
                  <a:cubicBezTo>
                    <a:pt x="88" y="102"/>
                    <a:pt x="89" y="100"/>
                    <a:pt x="90" y="99"/>
                  </a:cubicBezTo>
                  <a:cubicBezTo>
                    <a:pt x="90" y="90"/>
                    <a:pt x="87" y="90"/>
                    <a:pt x="85" y="83"/>
                  </a:cubicBezTo>
                  <a:cubicBezTo>
                    <a:pt x="85" y="83"/>
                    <a:pt x="83" y="89"/>
                    <a:pt x="81" y="90"/>
                  </a:cubicBezTo>
                  <a:cubicBezTo>
                    <a:pt x="81" y="90"/>
                    <a:pt x="82" y="83"/>
                    <a:pt x="80" y="79"/>
                  </a:cubicBezTo>
                  <a:cubicBezTo>
                    <a:pt x="80" y="79"/>
                    <a:pt x="80" y="85"/>
                    <a:pt x="76" y="90"/>
                  </a:cubicBezTo>
                  <a:cubicBezTo>
                    <a:pt x="72" y="93"/>
                    <a:pt x="71" y="94"/>
                    <a:pt x="71" y="97"/>
                  </a:cubicBezTo>
                  <a:cubicBezTo>
                    <a:pt x="71" y="98"/>
                    <a:pt x="71" y="101"/>
                    <a:pt x="72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97" y="70"/>
                    <a:pt x="97" y="70"/>
                    <a:pt x="97" y="70"/>
                  </a:cubicBezTo>
                  <a:lnTo>
                    <a:pt x="97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77" name="椭圆 176"/>
          <p:cNvSpPr/>
          <p:nvPr/>
        </p:nvSpPr>
        <p:spPr>
          <a:xfrm flipH="1">
            <a:off x="5375699" y="3483644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8" name="椭圆 177"/>
          <p:cNvSpPr/>
          <p:nvPr/>
        </p:nvSpPr>
        <p:spPr>
          <a:xfrm flipH="1">
            <a:off x="5924977" y="295169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9" name="椭圆 178"/>
          <p:cNvSpPr/>
          <p:nvPr/>
        </p:nvSpPr>
        <p:spPr>
          <a:xfrm flipH="1">
            <a:off x="5924977" y="402276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0" name="椭圆 179"/>
          <p:cNvSpPr/>
          <p:nvPr/>
        </p:nvSpPr>
        <p:spPr>
          <a:xfrm flipH="1">
            <a:off x="6452818" y="3482385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" name="上弧形箭头 1"/>
          <p:cNvSpPr/>
          <p:nvPr/>
        </p:nvSpPr>
        <p:spPr>
          <a:xfrm>
            <a:off x="5055235" y="956945"/>
            <a:ext cx="1994535" cy="4445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左弧形箭头 2"/>
          <p:cNvSpPr/>
          <p:nvPr/>
        </p:nvSpPr>
        <p:spPr>
          <a:xfrm>
            <a:off x="3183890" y="3263265"/>
            <a:ext cx="652145" cy="16446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bldLvl="0" animBg="1"/>
      <p:bldP spid="178" grpId="0" bldLvl="0" animBg="1"/>
      <p:bldP spid="179" grpId="0" bldLvl="0" animBg="1"/>
      <p:bldP spid="180" grpId="0" bldLvl="0" animBg="1"/>
      <p:bldP spid="145" grpId="0"/>
      <p:bldP spid="14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6509" y="25141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3</a:t>
            </a:r>
            <a:endParaRPr 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74745" y="1886585"/>
            <a:ext cx="53536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功能测试工程师</a:t>
            </a:r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该如何成功转型？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087988" y="28367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H="1" flipV="1">
            <a:off x="6087553" y="2985448"/>
            <a:ext cx="1603375" cy="2292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6340951" y="2822258"/>
            <a:ext cx="2814955" cy="577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  <p:bldP spid="49" grpId="0"/>
      <p:bldP spid="4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246120" y="548640"/>
            <a:ext cx="61652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功能测试工程师该如何成功转型</a:t>
            </a:r>
            <a:endParaRPr lang="zh-CN" altLang="en-US" sz="3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endParaRPr lang="zh-CN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032000" y="1563370"/>
            <a:ext cx="9447530" cy="3538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 fontAlgn="auto">
              <a:lnSpc>
                <a:spcPct val="200000"/>
              </a:lnSpc>
              <a:defRPr/>
            </a:pPr>
            <a:r>
              <a:rPr lang="zh-CN" altLang="en-US" sz="40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pitchFamily="34" charset="-122"/>
              </a:rPr>
              <a:t>唯一办法：学习！再学习</a:t>
            </a:r>
            <a:r>
              <a:rPr lang="en-US" altLang="zh-CN" sz="40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pitchFamily="34" charset="-122"/>
              </a:rPr>
              <a:t>~</a:t>
            </a:r>
            <a:r>
              <a:rPr lang="zh-CN" altLang="en-US" sz="4000" b="1" kern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ea typeface="微软雅黑" panose="020B0503020204020204" pitchFamily="34" charset="-122"/>
              </a:rPr>
              <a:t>！</a:t>
            </a:r>
            <a:endParaRPr lang="en-US" altLang="zh-CN" sz="2000" b="1" kern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ea typeface="微软雅黑" panose="020B0503020204020204" pitchFamily="34" charset="-122"/>
            </a:endParaRPr>
          </a:p>
          <a:p>
            <a:pPr defTabSz="1218565" fontAlgn="auto">
              <a:lnSpc>
                <a:spcPct val="200000"/>
              </a:lnSpc>
              <a:defRPr/>
            </a:pPr>
            <a:r>
              <a:rPr lang="en-US" altLang="zh-CN"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        </a:t>
            </a:r>
            <a:r>
              <a:rPr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学习一门开发语言Java/Python，学习一个测试工具selenium/appium</a:t>
            </a:r>
            <a:r>
              <a:rPr lang="zh-CN"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等</a:t>
            </a:r>
            <a:r>
              <a:rPr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，掌握一个测试框架，平时多沉淀，然后抓住机遇，即可轻而易举的转型自动化测试。</a:t>
            </a:r>
            <a:endParaRPr lang="zh-CN" altLang="en-US" sz="24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321856" y="197793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  <p:bldP spid="29" grpId="0"/>
      <p:bldP spid="2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389630" y="178435"/>
            <a:ext cx="54127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功能测试工程师</a:t>
            </a:r>
            <a:r>
              <a:rPr lang="zh-CN" altLang="en-US" sz="28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转型必备技能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5237" y="1486390"/>
            <a:ext cx="2285552" cy="2174031"/>
            <a:chOff x="3805237" y="1896600"/>
            <a:chExt cx="2285552" cy="2174031"/>
          </a:xfrm>
        </p:grpSpPr>
        <p:sp>
          <p:nvSpPr>
            <p:cNvPr id="44" name="Freeform 6"/>
            <p:cNvSpPr/>
            <p:nvPr/>
          </p:nvSpPr>
          <p:spPr bwMode="auto">
            <a:xfrm>
              <a:off x="3805237" y="1896600"/>
              <a:ext cx="2174031" cy="2174031"/>
            </a:xfrm>
            <a:custGeom>
              <a:avLst/>
              <a:gdLst>
                <a:gd name="T0" fmla="*/ 441 w 1462"/>
                <a:gd name="T1" fmla="*/ 0 h 1462"/>
                <a:gd name="T2" fmla="*/ 1323 w 1462"/>
                <a:gd name="T3" fmla="*/ 878 h 1462"/>
                <a:gd name="T4" fmla="*/ 1462 w 1462"/>
                <a:gd name="T5" fmla="*/ 740 h 1462"/>
                <a:gd name="T6" fmla="*/ 1457 w 1462"/>
                <a:gd name="T7" fmla="*/ 1094 h 1462"/>
                <a:gd name="T8" fmla="*/ 1453 w 1462"/>
                <a:gd name="T9" fmla="*/ 1449 h 1462"/>
                <a:gd name="T10" fmla="*/ 1098 w 1462"/>
                <a:gd name="T11" fmla="*/ 1457 h 1462"/>
                <a:gd name="T12" fmla="*/ 744 w 1462"/>
                <a:gd name="T13" fmla="*/ 1462 h 1462"/>
                <a:gd name="T14" fmla="*/ 882 w 1462"/>
                <a:gd name="T15" fmla="*/ 1323 h 1462"/>
                <a:gd name="T16" fmla="*/ 0 w 1462"/>
                <a:gd name="T17" fmla="*/ 445 h 1462"/>
                <a:gd name="T18" fmla="*/ 441 w 1462"/>
                <a:gd name="T19" fmla="*/ 0 h 1462"/>
                <a:gd name="connsiteX0" fmla="*/ 3016 w 10183"/>
                <a:gd name="connsiteY0" fmla="*/ 0 h 10284"/>
                <a:gd name="connsiteX1" fmla="*/ 9049 w 10183"/>
                <a:gd name="connsiteY1" fmla="*/ 6005 h 10284"/>
                <a:gd name="connsiteX2" fmla="*/ 10000 w 10183"/>
                <a:gd name="connsiteY2" fmla="*/ 5062 h 10284"/>
                <a:gd name="connsiteX3" fmla="*/ 9938 w 10183"/>
                <a:gd name="connsiteY3" fmla="*/ 9911 h 10284"/>
                <a:gd name="connsiteX4" fmla="*/ 7510 w 10183"/>
                <a:gd name="connsiteY4" fmla="*/ 9966 h 10284"/>
                <a:gd name="connsiteX5" fmla="*/ 5089 w 10183"/>
                <a:gd name="connsiteY5" fmla="*/ 10000 h 10284"/>
                <a:gd name="connsiteX6" fmla="*/ 6033 w 10183"/>
                <a:gd name="connsiteY6" fmla="*/ 9049 h 10284"/>
                <a:gd name="connsiteX7" fmla="*/ 0 w 10183"/>
                <a:gd name="connsiteY7" fmla="*/ 3044 h 10284"/>
                <a:gd name="connsiteX8" fmla="*/ 3016 w 10183"/>
                <a:gd name="connsiteY8" fmla="*/ 0 h 10284"/>
                <a:gd name="connsiteX0-1" fmla="*/ 3016 w 10356"/>
                <a:gd name="connsiteY0-2" fmla="*/ 0 h 10339"/>
                <a:gd name="connsiteX1-3" fmla="*/ 9049 w 10356"/>
                <a:gd name="connsiteY1-4" fmla="*/ 6005 h 10339"/>
                <a:gd name="connsiteX2-5" fmla="*/ 10000 w 10356"/>
                <a:gd name="connsiteY2-6" fmla="*/ 5062 h 10339"/>
                <a:gd name="connsiteX3-7" fmla="*/ 9938 w 10356"/>
                <a:gd name="connsiteY3-8" fmla="*/ 9911 h 10339"/>
                <a:gd name="connsiteX4-9" fmla="*/ 5089 w 10356"/>
                <a:gd name="connsiteY4-10" fmla="*/ 10000 h 10339"/>
                <a:gd name="connsiteX5-11" fmla="*/ 6033 w 10356"/>
                <a:gd name="connsiteY5-12" fmla="*/ 9049 h 10339"/>
                <a:gd name="connsiteX6-13" fmla="*/ 0 w 10356"/>
                <a:gd name="connsiteY6-14" fmla="*/ 3044 h 10339"/>
                <a:gd name="connsiteX7-15" fmla="*/ 3016 w 10356"/>
                <a:gd name="connsiteY7-16" fmla="*/ 0 h 10339"/>
                <a:gd name="connsiteX0-17" fmla="*/ 3016 w 10356"/>
                <a:gd name="connsiteY0-18" fmla="*/ 0 h 10000"/>
                <a:gd name="connsiteX1-19" fmla="*/ 9049 w 10356"/>
                <a:gd name="connsiteY1-20" fmla="*/ 6005 h 10000"/>
                <a:gd name="connsiteX2-21" fmla="*/ 10000 w 10356"/>
                <a:gd name="connsiteY2-22" fmla="*/ 5062 h 10000"/>
                <a:gd name="connsiteX3-23" fmla="*/ 9938 w 10356"/>
                <a:gd name="connsiteY3-24" fmla="*/ 9911 h 10000"/>
                <a:gd name="connsiteX4-25" fmla="*/ 5089 w 10356"/>
                <a:gd name="connsiteY4-26" fmla="*/ 10000 h 10000"/>
                <a:gd name="connsiteX5-27" fmla="*/ 6033 w 10356"/>
                <a:gd name="connsiteY5-28" fmla="*/ 9049 h 10000"/>
                <a:gd name="connsiteX6-29" fmla="*/ 0 w 10356"/>
                <a:gd name="connsiteY6-30" fmla="*/ 3044 h 10000"/>
                <a:gd name="connsiteX7-31" fmla="*/ 3016 w 10356"/>
                <a:gd name="connsiteY7-32" fmla="*/ 0 h 10000"/>
                <a:gd name="connsiteX0-33" fmla="*/ 3016 w 10000"/>
                <a:gd name="connsiteY0-34" fmla="*/ 0 h 10000"/>
                <a:gd name="connsiteX1-35" fmla="*/ 9049 w 10000"/>
                <a:gd name="connsiteY1-36" fmla="*/ 6005 h 10000"/>
                <a:gd name="connsiteX2-37" fmla="*/ 10000 w 10000"/>
                <a:gd name="connsiteY2-38" fmla="*/ 5062 h 10000"/>
                <a:gd name="connsiteX3-39" fmla="*/ 9938 w 10000"/>
                <a:gd name="connsiteY3-40" fmla="*/ 9911 h 10000"/>
                <a:gd name="connsiteX4-41" fmla="*/ 5089 w 10000"/>
                <a:gd name="connsiteY4-42" fmla="*/ 10000 h 10000"/>
                <a:gd name="connsiteX5-43" fmla="*/ 6033 w 10000"/>
                <a:gd name="connsiteY5-44" fmla="*/ 9049 h 10000"/>
                <a:gd name="connsiteX6-45" fmla="*/ 0 w 10000"/>
                <a:gd name="connsiteY6-46" fmla="*/ 3044 h 10000"/>
                <a:gd name="connsiteX7-47" fmla="*/ 3016 w 10000"/>
                <a:gd name="connsiteY7-48" fmla="*/ 0 h 10000"/>
                <a:gd name="connsiteX0-49" fmla="*/ 3016 w 10000"/>
                <a:gd name="connsiteY0-50" fmla="*/ 0 h 10000"/>
                <a:gd name="connsiteX1-51" fmla="*/ 9049 w 10000"/>
                <a:gd name="connsiteY1-52" fmla="*/ 6005 h 10000"/>
                <a:gd name="connsiteX2-53" fmla="*/ 10000 w 10000"/>
                <a:gd name="connsiteY2-54" fmla="*/ 5062 h 10000"/>
                <a:gd name="connsiteX3-55" fmla="*/ 9938 w 10000"/>
                <a:gd name="connsiteY3-56" fmla="*/ 9952 h 10000"/>
                <a:gd name="connsiteX4-57" fmla="*/ 5089 w 10000"/>
                <a:gd name="connsiteY4-58" fmla="*/ 10000 h 10000"/>
                <a:gd name="connsiteX5-59" fmla="*/ 6033 w 10000"/>
                <a:gd name="connsiteY5-60" fmla="*/ 9049 h 10000"/>
                <a:gd name="connsiteX6-61" fmla="*/ 0 w 10000"/>
                <a:gd name="connsiteY6-62" fmla="*/ 3044 h 10000"/>
                <a:gd name="connsiteX7-63" fmla="*/ 3016 w 10000"/>
                <a:gd name="connsiteY7-64" fmla="*/ 0 h 10000"/>
                <a:gd name="connsiteX0-65" fmla="*/ 3016 w 10000"/>
                <a:gd name="connsiteY0-66" fmla="*/ 0 h 10000"/>
                <a:gd name="connsiteX1-67" fmla="*/ 9049 w 10000"/>
                <a:gd name="connsiteY1-68" fmla="*/ 6005 h 10000"/>
                <a:gd name="connsiteX2-69" fmla="*/ 10000 w 10000"/>
                <a:gd name="connsiteY2-70" fmla="*/ 5062 h 10000"/>
                <a:gd name="connsiteX3-71" fmla="*/ 9979 w 10000"/>
                <a:gd name="connsiteY3-72" fmla="*/ 9952 h 10000"/>
                <a:gd name="connsiteX4-73" fmla="*/ 5089 w 10000"/>
                <a:gd name="connsiteY4-74" fmla="*/ 10000 h 10000"/>
                <a:gd name="connsiteX5-75" fmla="*/ 6033 w 10000"/>
                <a:gd name="connsiteY5-76" fmla="*/ 9049 h 10000"/>
                <a:gd name="connsiteX6-77" fmla="*/ 0 w 10000"/>
                <a:gd name="connsiteY6-78" fmla="*/ 3044 h 10000"/>
                <a:gd name="connsiteX7-79" fmla="*/ 3016 w 10000"/>
                <a:gd name="connsiteY7-80" fmla="*/ 0 h 10000"/>
                <a:gd name="connsiteX0-81" fmla="*/ 3016 w 10000"/>
                <a:gd name="connsiteY0-82" fmla="*/ 0 h 10000"/>
                <a:gd name="connsiteX1-83" fmla="*/ 9049 w 10000"/>
                <a:gd name="connsiteY1-84" fmla="*/ 6005 h 10000"/>
                <a:gd name="connsiteX2-85" fmla="*/ 10000 w 10000"/>
                <a:gd name="connsiteY2-86" fmla="*/ 5062 h 10000"/>
                <a:gd name="connsiteX3-87" fmla="*/ 9979 w 10000"/>
                <a:gd name="connsiteY3-88" fmla="*/ 9993 h 10000"/>
                <a:gd name="connsiteX4-89" fmla="*/ 5089 w 10000"/>
                <a:gd name="connsiteY4-90" fmla="*/ 10000 h 10000"/>
                <a:gd name="connsiteX5-91" fmla="*/ 6033 w 10000"/>
                <a:gd name="connsiteY5-92" fmla="*/ 9049 h 10000"/>
                <a:gd name="connsiteX6-93" fmla="*/ 0 w 10000"/>
                <a:gd name="connsiteY6-94" fmla="*/ 3044 h 10000"/>
                <a:gd name="connsiteX7-95" fmla="*/ 3016 w 10000"/>
                <a:gd name="connsiteY7-96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00" h="10000">
                  <a:moveTo>
                    <a:pt x="3016" y="0"/>
                  </a:moveTo>
                  <a:lnTo>
                    <a:pt x="9049" y="6005"/>
                  </a:lnTo>
                  <a:lnTo>
                    <a:pt x="10000" y="5062"/>
                  </a:lnTo>
                  <a:cubicBezTo>
                    <a:pt x="9979" y="6678"/>
                    <a:pt x="10000" y="8377"/>
                    <a:pt x="9979" y="9993"/>
                  </a:cubicBezTo>
                  <a:lnTo>
                    <a:pt x="5089" y="10000"/>
                  </a:lnTo>
                  <a:lnTo>
                    <a:pt x="6033" y="9049"/>
                  </a:lnTo>
                  <a:lnTo>
                    <a:pt x="0" y="3044"/>
                  </a:lnTo>
                  <a:lnTo>
                    <a:pt x="30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49000">
                  <a:schemeClr val="bg1">
                    <a:alpha val="25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outerShdw blurRad="177800" dist="101600" dir="13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2675746">
              <a:off x="4803646" y="3024153"/>
              <a:ext cx="12871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6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 rot="2856416">
              <a:off x="4312570" y="2287632"/>
              <a:ext cx="326561" cy="604424"/>
              <a:chOff x="4194176" y="1773238"/>
              <a:chExt cx="180975" cy="334962"/>
            </a:xfrm>
            <a:solidFill>
              <a:schemeClr val="bg1"/>
            </a:solidFill>
          </p:grpSpPr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4194176" y="1773238"/>
                <a:ext cx="180975" cy="236538"/>
              </a:xfrm>
              <a:custGeom>
                <a:avLst/>
                <a:gdLst>
                  <a:gd name="T0" fmla="*/ 35 w 48"/>
                  <a:gd name="T1" fmla="*/ 62 h 63"/>
                  <a:gd name="T2" fmla="*/ 36 w 48"/>
                  <a:gd name="T3" fmla="*/ 63 h 63"/>
                  <a:gd name="T4" fmla="*/ 36 w 48"/>
                  <a:gd name="T5" fmla="*/ 58 h 63"/>
                  <a:gd name="T6" fmla="*/ 48 w 48"/>
                  <a:gd name="T7" fmla="*/ 23 h 63"/>
                  <a:gd name="T8" fmla="*/ 24 w 48"/>
                  <a:gd name="T9" fmla="*/ 0 h 63"/>
                  <a:gd name="T10" fmla="*/ 0 w 48"/>
                  <a:gd name="T11" fmla="*/ 23 h 63"/>
                  <a:gd name="T12" fmla="*/ 11 w 48"/>
                  <a:gd name="T13" fmla="*/ 58 h 63"/>
                  <a:gd name="T14" fmla="*/ 11 w 48"/>
                  <a:gd name="T15" fmla="*/ 63 h 63"/>
                  <a:gd name="T16" fmla="*/ 12 w 48"/>
                  <a:gd name="T17" fmla="*/ 62 h 63"/>
                  <a:gd name="T18" fmla="*/ 35 w 48"/>
                  <a:gd name="T19" fmla="*/ 62 h 63"/>
                  <a:gd name="T20" fmla="*/ 7 w 48"/>
                  <a:gd name="T21" fmla="*/ 26 h 63"/>
                  <a:gd name="T22" fmla="*/ 6 w 48"/>
                  <a:gd name="T23" fmla="*/ 27 h 63"/>
                  <a:gd name="T24" fmla="*/ 5 w 48"/>
                  <a:gd name="T25" fmla="*/ 26 h 63"/>
                  <a:gd name="T26" fmla="*/ 5 w 48"/>
                  <a:gd name="T27" fmla="*/ 18 h 63"/>
                  <a:gd name="T28" fmla="*/ 6 w 48"/>
                  <a:gd name="T29" fmla="*/ 17 h 63"/>
                  <a:gd name="T30" fmla="*/ 7 w 48"/>
                  <a:gd name="T31" fmla="*/ 18 h 63"/>
                  <a:gd name="T32" fmla="*/ 7 w 48"/>
                  <a:gd name="T33" fmla="*/ 2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63">
                    <a:moveTo>
                      <a:pt x="35" y="62"/>
                    </a:moveTo>
                    <a:cubicBezTo>
                      <a:pt x="35" y="62"/>
                      <a:pt x="36" y="62"/>
                      <a:pt x="36" y="63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7" y="52"/>
                      <a:pt x="48" y="29"/>
                      <a:pt x="48" y="23"/>
                    </a:cubicBezTo>
                    <a:cubicBezTo>
                      <a:pt x="48" y="10"/>
                      <a:pt x="37" y="0"/>
                      <a:pt x="24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29"/>
                      <a:pt x="11" y="52"/>
                      <a:pt x="11" y="58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62"/>
                      <a:pt x="12" y="62"/>
                      <a:pt x="12" y="62"/>
                    </a:cubicBezTo>
                    <a:lnTo>
                      <a:pt x="35" y="62"/>
                    </a:lnTo>
                    <a:close/>
                    <a:moveTo>
                      <a:pt x="7" y="26"/>
                    </a:moveTo>
                    <a:cubicBezTo>
                      <a:pt x="7" y="27"/>
                      <a:pt x="7" y="27"/>
                      <a:pt x="6" y="27"/>
                    </a:cubicBezTo>
                    <a:cubicBezTo>
                      <a:pt x="5" y="27"/>
                      <a:pt x="5" y="27"/>
                      <a:pt x="5" y="26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7" y="17"/>
                      <a:pt x="7" y="17"/>
                      <a:pt x="7" y="18"/>
                    </a:cubicBezTo>
                    <a:lnTo>
                      <a:pt x="7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 bwMode="auto">
              <a:xfrm>
                <a:off x="4246563" y="2089150"/>
                <a:ext cx="71438" cy="19050"/>
              </a:xfrm>
              <a:custGeom>
                <a:avLst/>
                <a:gdLst>
                  <a:gd name="T0" fmla="*/ 0 w 19"/>
                  <a:gd name="T1" fmla="*/ 4 h 5"/>
                  <a:gd name="T2" fmla="*/ 2 w 19"/>
                  <a:gd name="T3" fmla="*/ 5 h 5"/>
                  <a:gd name="T4" fmla="*/ 17 w 19"/>
                  <a:gd name="T5" fmla="*/ 5 h 5"/>
                  <a:gd name="T6" fmla="*/ 19 w 19"/>
                  <a:gd name="T7" fmla="*/ 4 h 5"/>
                  <a:gd name="T8" fmla="*/ 19 w 19"/>
                  <a:gd name="T9" fmla="*/ 0 h 5"/>
                  <a:gd name="T10" fmla="*/ 0 w 19"/>
                  <a:gd name="T11" fmla="*/ 0 h 5"/>
                  <a:gd name="T12" fmla="*/ 0 w 19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5">
                    <a:moveTo>
                      <a:pt x="0" y="4"/>
                    </a:moveTo>
                    <a:cubicBezTo>
                      <a:pt x="0" y="4"/>
                      <a:pt x="1" y="5"/>
                      <a:pt x="2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4"/>
                      <a:pt x="19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 bwMode="auto">
              <a:xfrm>
                <a:off x="4232276" y="2009775"/>
                <a:ext cx="104775" cy="74613"/>
              </a:xfrm>
              <a:custGeom>
                <a:avLst/>
                <a:gdLst>
                  <a:gd name="T0" fmla="*/ 26 w 28"/>
                  <a:gd name="T1" fmla="*/ 1 h 20"/>
                  <a:gd name="T2" fmla="*/ 25 w 28"/>
                  <a:gd name="T3" fmla="*/ 0 h 20"/>
                  <a:gd name="T4" fmla="*/ 2 w 28"/>
                  <a:gd name="T5" fmla="*/ 0 h 20"/>
                  <a:gd name="T6" fmla="*/ 1 w 28"/>
                  <a:gd name="T7" fmla="*/ 1 h 20"/>
                  <a:gd name="T8" fmla="*/ 0 w 28"/>
                  <a:gd name="T9" fmla="*/ 3 h 20"/>
                  <a:gd name="T10" fmla="*/ 0 w 28"/>
                  <a:gd name="T11" fmla="*/ 17 h 20"/>
                  <a:gd name="T12" fmla="*/ 2 w 28"/>
                  <a:gd name="T13" fmla="*/ 20 h 20"/>
                  <a:gd name="T14" fmla="*/ 4 w 28"/>
                  <a:gd name="T15" fmla="*/ 20 h 20"/>
                  <a:gd name="T16" fmla="*/ 23 w 28"/>
                  <a:gd name="T17" fmla="*/ 20 h 20"/>
                  <a:gd name="T18" fmla="*/ 25 w 28"/>
                  <a:gd name="T19" fmla="*/ 20 h 20"/>
                  <a:gd name="T20" fmla="*/ 28 w 28"/>
                  <a:gd name="T21" fmla="*/ 17 h 20"/>
                  <a:gd name="T22" fmla="*/ 28 w 28"/>
                  <a:gd name="T23" fmla="*/ 3 h 20"/>
                  <a:gd name="T24" fmla="*/ 26 w 28"/>
                  <a:gd name="T2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20">
                    <a:moveTo>
                      <a:pt x="26" y="1"/>
                    </a:moveTo>
                    <a:cubicBezTo>
                      <a:pt x="26" y="0"/>
                      <a:pt x="25" y="0"/>
                      <a:pt x="2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8" y="19"/>
                      <a:pt x="28" y="17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7" y="1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109224" y="3865630"/>
            <a:ext cx="2277538" cy="2174031"/>
            <a:chOff x="6109224" y="4275840"/>
            <a:chExt cx="2277538" cy="2174031"/>
          </a:xfrm>
        </p:grpSpPr>
        <p:sp>
          <p:nvSpPr>
            <p:cNvPr id="51" name="Freeform 6"/>
            <p:cNvSpPr/>
            <p:nvPr/>
          </p:nvSpPr>
          <p:spPr bwMode="auto">
            <a:xfrm flipH="1" flipV="1">
              <a:off x="6212731" y="4275840"/>
              <a:ext cx="2174031" cy="2174031"/>
            </a:xfrm>
            <a:custGeom>
              <a:avLst/>
              <a:gdLst>
                <a:gd name="T0" fmla="*/ 441 w 1462"/>
                <a:gd name="T1" fmla="*/ 0 h 1462"/>
                <a:gd name="T2" fmla="*/ 1323 w 1462"/>
                <a:gd name="T3" fmla="*/ 878 h 1462"/>
                <a:gd name="T4" fmla="*/ 1462 w 1462"/>
                <a:gd name="T5" fmla="*/ 740 h 1462"/>
                <a:gd name="T6" fmla="*/ 1457 w 1462"/>
                <a:gd name="T7" fmla="*/ 1094 h 1462"/>
                <a:gd name="T8" fmla="*/ 1453 w 1462"/>
                <a:gd name="T9" fmla="*/ 1449 h 1462"/>
                <a:gd name="T10" fmla="*/ 1098 w 1462"/>
                <a:gd name="T11" fmla="*/ 1457 h 1462"/>
                <a:gd name="T12" fmla="*/ 744 w 1462"/>
                <a:gd name="T13" fmla="*/ 1462 h 1462"/>
                <a:gd name="T14" fmla="*/ 882 w 1462"/>
                <a:gd name="T15" fmla="*/ 1323 h 1462"/>
                <a:gd name="T16" fmla="*/ 0 w 1462"/>
                <a:gd name="T17" fmla="*/ 445 h 1462"/>
                <a:gd name="T18" fmla="*/ 441 w 1462"/>
                <a:gd name="T19" fmla="*/ 0 h 1462"/>
                <a:gd name="connsiteX0" fmla="*/ 3016 w 10183"/>
                <a:gd name="connsiteY0" fmla="*/ 0 h 10284"/>
                <a:gd name="connsiteX1" fmla="*/ 9049 w 10183"/>
                <a:gd name="connsiteY1" fmla="*/ 6005 h 10284"/>
                <a:gd name="connsiteX2" fmla="*/ 10000 w 10183"/>
                <a:gd name="connsiteY2" fmla="*/ 5062 h 10284"/>
                <a:gd name="connsiteX3" fmla="*/ 9938 w 10183"/>
                <a:gd name="connsiteY3" fmla="*/ 9911 h 10284"/>
                <a:gd name="connsiteX4" fmla="*/ 7510 w 10183"/>
                <a:gd name="connsiteY4" fmla="*/ 9966 h 10284"/>
                <a:gd name="connsiteX5" fmla="*/ 5089 w 10183"/>
                <a:gd name="connsiteY5" fmla="*/ 10000 h 10284"/>
                <a:gd name="connsiteX6" fmla="*/ 6033 w 10183"/>
                <a:gd name="connsiteY6" fmla="*/ 9049 h 10284"/>
                <a:gd name="connsiteX7" fmla="*/ 0 w 10183"/>
                <a:gd name="connsiteY7" fmla="*/ 3044 h 10284"/>
                <a:gd name="connsiteX8" fmla="*/ 3016 w 10183"/>
                <a:gd name="connsiteY8" fmla="*/ 0 h 10284"/>
                <a:gd name="connsiteX0-1" fmla="*/ 3016 w 10356"/>
                <a:gd name="connsiteY0-2" fmla="*/ 0 h 10339"/>
                <a:gd name="connsiteX1-3" fmla="*/ 9049 w 10356"/>
                <a:gd name="connsiteY1-4" fmla="*/ 6005 h 10339"/>
                <a:gd name="connsiteX2-5" fmla="*/ 10000 w 10356"/>
                <a:gd name="connsiteY2-6" fmla="*/ 5062 h 10339"/>
                <a:gd name="connsiteX3-7" fmla="*/ 9938 w 10356"/>
                <a:gd name="connsiteY3-8" fmla="*/ 9911 h 10339"/>
                <a:gd name="connsiteX4-9" fmla="*/ 5089 w 10356"/>
                <a:gd name="connsiteY4-10" fmla="*/ 10000 h 10339"/>
                <a:gd name="connsiteX5-11" fmla="*/ 6033 w 10356"/>
                <a:gd name="connsiteY5-12" fmla="*/ 9049 h 10339"/>
                <a:gd name="connsiteX6-13" fmla="*/ 0 w 10356"/>
                <a:gd name="connsiteY6-14" fmla="*/ 3044 h 10339"/>
                <a:gd name="connsiteX7-15" fmla="*/ 3016 w 10356"/>
                <a:gd name="connsiteY7-16" fmla="*/ 0 h 10339"/>
                <a:gd name="connsiteX0-17" fmla="*/ 3016 w 10356"/>
                <a:gd name="connsiteY0-18" fmla="*/ 0 h 10000"/>
                <a:gd name="connsiteX1-19" fmla="*/ 9049 w 10356"/>
                <a:gd name="connsiteY1-20" fmla="*/ 6005 h 10000"/>
                <a:gd name="connsiteX2-21" fmla="*/ 10000 w 10356"/>
                <a:gd name="connsiteY2-22" fmla="*/ 5062 h 10000"/>
                <a:gd name="connsiteX3-23" fmla="*/ 9938 w 10356"/>
                <a:gd name="connsiteY3-24" fmla="*/ 9911 h 10000"/>
                <a:gd name="connsiteX4-25" fmla="*/ 5089 w 10356"/>
                <a:gd name="connsiteY4-26" fmla="*/ 10000 h 10000"/>
                <a:gd name="connsiteX5-27" fmla="*/ 6033 w 10356"/>
                <a:gd name="connsiteY5-28" fmla="*/ 9049 h 10000"/>
                <a:gd name="connsiteX6-29" fmla="*/ 0 w 10356"/>
                <a:gd name="connsiteY6-30" fmla="*/ 3044 h 10000"/>
                <a:gd name="connsiteX7-31" fmla="*/ 3016 w 10356"/>
                <a:gd name="connsiteY7-32" fmla="*/ 0 h 10000"/>
                <a:gd name="connsiteX0-33" fmla="*/ 3016 w 10000"/>
                <a:gd name="connsiteY0-34" fmla="*/ 0 h 10000"/>
                <a:gd name="connsiteX1-35" fmla="*/ 9049 w 10000"/>
                <a:gd name="connsiteY1-36" fmla="*/ 6005 h 10000"/>
                <a:gd name="connsiteX2-37" fmla="*/ 10000 w 10000"/>
                <a:gd name="connsiteY2-38" fmla="*/ 5062 h 10000"/>
                <a:gd name="connsiteX3-39" fmla="*/ 9938 w 10000"/>
                <a:gd name="connsiteY3-40" fmla="*/ 9911 h 10000"/>
                <a:gd name="connsiteX4-41" fmla="*/ 5089 w 10000"/>
                <a:gd name="connsiteY4-42" fmla="*/ 10000 h 10000"/>
                <a:gd name="connsiteX5-43" fmla="*/ 6033 w 10000"/>
                <a:gd name="connsiteY5-44" fmla="*/ 9049 h 10000"/>
                <a:gd name="connsiteX6-45" fmla="*/ 0 w 10000"/>
                <a:gd name="connsiteY6-46" fmla="*/ 3044 h 10000"/>
                <a:gd name="connsiteX7-47" fmla="*/ 3016 w 10000"/>
                <a:gd name="connsiteY7-48" fmla="*/ 0 h 10000"/>
                <a:gd name="connsiteX0-49" fmla="*/ 3016 w 10000"/>
                <a:gd name="connsiteY0-50" fmla="*/ 0 h 10000"/>
                <a:gd name="connsiteX1-51" fmla="*/ 9049 w 10000"/>
                <a:gd name="connsiteY1-52" fmla="*/ 6005 h 10000"/>
                <a:gd name="connsiteX2-53" fmla="*/ 10000 w 10000"/>
                <a:gd name="connsiteY2-54" fmla="*/ 5062 h 10000"/>
                <a:gd name="connsiteX3-55" fmla="*/ 9938 w 10000"/>
                <a:gd name="connsiteY3-56" fmla="*/ 9952 h 10000"/>
                <a:gd name="connsiteX4-57" fmla="*/ 5089 w 10000"/>
                <a:gd name="connsiteY4-58" fmla="*/ 10000 h 10000"/>
                <a:gd name="connsiteX5-59" fmla="*/ 6033 w 10000"/>
                <a:gd name="connsiteY5-60" fmla="*/ 9049 h 10000"/>
                <a:gd name="connsiteX6-61" fmla="*/ 0 w 10000"/>
                <a:gd name="connsiteY6-62" fmla="*/ 3044 h 10000"/>
                <a:gd name="connsiteX7-63" fmla="*/ 3016 w 10000"/>
                <a:gd name="connsiteY7-64" fmla="*/ 0 h 10000"/>
                <a:gd name="connsiteX0-65" fmla="*/ 3016 w 10000"/>
                <a:gd name="connsiteY0-66" fmla="*/ 0 h 10000"/>
                <a:gd name="connsiteX1-67" fmla="*/ 9049 w 10000"/>
                <a:gd name="connsiteY1-68" fmla="*/ 6005 h 10000"/>
                <a:gd name="connsiteX2-69" fmla="*/ 10000 w 10000"/>
                <a:gd name="connsiteY2-70" fmla="*/ 5062 h 10000"/>
                <a:gd name="connsiteX3-71" fmla="*/ 9979 w 10000"/>
                <a:gd name="connsiteY3-72" fmla="*/ 9952 h 10000"/>
                <a:gd name="connsiteX4-73" fmla="*/ 5089 w 10000"/>
                <a:gd name="connsiteY4-74" fmla="*/ 10000 h 10000"/>
                <a:gd name="connsiteX5-75" fmla="*/ 6033 w 10000"/>
                <a:gd name="connsiteY5-76" fmla="*/ 9049 h 10000"/>
                <a:gd name="connsiteX6-77" fmla="*/ 0 w 10000"/>
                <a:gd name="connsiteY6-78" fmla="*/ 3044 h 10000"/>
                <a:gd name="connsiteX7-79" fmla="*/ 3016 w 10000"/>
                <a:gd name="connsiteY7-80" fmla="*/ 0 h 10000"/>
                <a:gd name="connsiteX0-81" fmla="*/ 3016 w 10000"/>
                <a:gd name="connsiteY0-82" fmla="*/ 0 h 10000"/>
                <a:gd name="connsiteX1-83" fmla="*/ 9049 w 10000"/>
                <a:gd name="connsiteY1-84" fmla="*/ 6005 h 10000"/>
                <a:gd name="connsiteX2-85" fmla="*/ 10000 w 10000"/>
                <a:gd name="connsiteY2-86" fmla="*/ 5062 h 10000"/>
                <a:gd name="connsiteX3-87" fmla="*/ 9979 w 10000"/>
                <a:gd name="connsiteY3-88" fmla="*/ 9993 h 10000"/>
                <a:gd name="connsiteX4-89" fmla="*/ 5089 w 10000"/>
                <a:gd name="connsiteY4-90" fmla="*/ 10000 h 10000"/>
                <a:gd name="connsiteX5-91" fmla="*/ 6033 w 10000"/>
                <a:gd name="connsiteY5-92" fmla="*/ 9049 h 10000"/>
                <a:gd name="connsiteX6-93" fmla="*/ 0 w 10000"/>
                <a:gd name="connsiteY6-94" fmla="*/ 3044 h 10000"/>
                <a:gd name="connsiteX7-95" fmla="*/ 3016 w 10000"/>
                <a:gd name="connsiteY7-96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00" h="10000">
                  <a:moveTo>
                    <a:pt x="3016" y="0"/>
                  </a:moveTo>
                  <a:lnTo>
                    <a:pt x="9049" y="6005"/>
                  </a:lnTo>
                  <a:lnTo>
                    <a:pt x="10000" y="5062"/>
                  </a:lnTo>
                  <a:cubicBezTo>
                    <a:pt x="9979" y="6678"/>
                    <a:pt x="10000" y="8377"/>
                    <a:pt x="9979" y="9993"/>
                  </a:cubicBezTo>
                  <a:lnTo>
                    <a:pt x="5089" y="10000"/>
                  </a:lnTo>
                  <a:lnTo>
                    <a:pt x="6033" y="9049"/>
                  </a:lnTo>
                  <a:lnTo>
                    <a:pt x="0" y="3044"/>
                  </a:lnTo>
                  <a:lnTo>
                    <a:pt x="30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49000">
                  <a:schemeClr val="bg1">
                    <a:alpha val="25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outerShdw blurRad="177800" dist="101600" dir="13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 rot="2675746">
              <a:off x="6109224" y="4315111"/>
              <a:ext cx="12871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03</a:t>
              </a:r>
              <a:endParaRPr lang="zh-CN" altLang="en-US" sz="6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 rot="2668224">
              <a:off x="7617308" y="5476993"/>
              <a:ext cx="277864" cy="670310"/>
              <a:chOff x="2343151" y="3048000"/>
              <a:chExt cx="153988" cy="371475"/>
            </a:xfrm>
            <a:solidFill>
              <a:schemeClr val="bg1"/>
            </a:solidFill>
          </p:grpSpPr>
          <p:sp>
            <p:nvSpPr>
              <p:cNvPr id="54" name="Oval 136"/>
              <p:cNvSpPr>
                <a:spLocks noChangeArrowheads="1"/>
              </p:cNvSpPr>
              <p:nvPr/>
            </p:nvSpPr>
            <p:spPr bwMode="auto">
              <a:xfrm>
                <a:off x="2373313" y="3048000"/>
                <a:ext cx="87313" cy="857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137"/>
              <p:cNvSpPr/>
              <p:nvPr/>
            </p:nvSpPr>
            <p:spPr bwMode="auto">
              <a:xfrm>
                <a:off x="2343151" y="3149600"/>
                <a:ext cx="153988" cy="269875"/>
              </a:xfrm>
              <a:custGeom>
                <a:avLst/>
                <a:gdLst>
                  <a:gd name="T0" fmla="*/ 39 w 41"/>
                  <a:gd name="T1" fmla="*/ 7 h 72"/>
                  <a:gd name="T2" fmla="*/ 29 w 41"/>
                  <a:gd name="T3" fmla="*/ 0 h 72"/>
                  <a:gd name="T4" fmla="*/ 11 w 41"/>
                  <a:gd name="T5" fmla="*/ 0 h 72"/>
                  <a:gd name="T6" fmla="*/ 1 w 41"/>
                  <a:gd name="T7" fmla="*/ 7 h 72"/>
                  <a:gd name="T8" fmla="*/ 1 w 41"/>
                  <a:gd name="T9" fmla="*/ 8 h 72"/>
                  <a:gd name="T10" fmla="*/ 1 w 41"/>
                  <a:gd name="T11" fmla="*/ 8 h 72"/>
                  <a:gd name="T12" fmla="*/ 0 w 41"/>
                  <a:gd name="T13" fmla="*/ 31 h 72"/>
                  <a:gd name="T14" fmla="*/ 4 w 41"/>
                  <a:gd name="T15" fmla="*/ 36 h 72"/>
                  <a:gd name="T16" fmla="*/ 8 w 41"/>
                  <a:gd name="T17" fmla="*/ 31 h 72"/>
                  <a:gd name="T18" fmla="*/ 8 w 41"/>
                  <a:gd name="T19" fmla="*/ 15 h 72"/>
                  <a:gd name="T20" fmla="*/ 10 w 41"/>
                  <a:gd name="T21" fmla="*/ 15 h 72"/>
                  <a:gd name="T22" fmla="*/ 10 w 41"/>
                  <a:gd name="T23" fmla="*/ 68 h 72"/>
                  <a:gd name="T24" fmla="*/ 14 w 41"/>
                  <a:gd name="T25" fmla="*/ 72 h 72"/>
                  <a:gd name="T26" fmla="*/ 18 w 41"/>
                  <a:gd name="T27" fmla="*/ 68 h 72"/>
                  <a:gd name="T28" fmla="*/ 18 w 41"/>
                  <a:gd name="T29" fmla="*/ 39 h 72"/>
                  <a:gd name="T30" fmla="*/ 22 w 41"/>
                  <a:gd name="T31" fmla="*/ 39 h 72"/>
                  <a:gd name="T32" fmla="*/ 22 w 41"/>
                  <a:gd name="T33" fmla="*/ 68 h 72"/>
                  <a:gd name="T34" fmla="*/ 26 w 41"/>
                  <a:gd name="T35" fmla="*/ 72 h 72"/>
                  <a:gd name="T36" fmla="*/ 31 w 41"/>
                  <a:gd name="T37" fmla="*/ 68 h 72"/>
                  <a:gd name="T38" fmla="*/ 31 w 41"/>
                  <a:gd name="T39" fmla="*/ 15 h 72"/>
                  <a:gd name="T40" fmla="*/ 33 w 41"/>
                  <a:gd name="T41" fmla="*/ 15 h 72"/>
                  <a:gd name="T42" fmla="*/ 33 w 41"/>
                  <a:gd name="T43" fmla="*/ 31 h 72"/>
                  <a:gd name="T44" fmla="*/ 37 w 41"/>
                  <a:gd name="T45" fmla="*/ 36 h 72"/>
                  <a:gd name="T46" fmla="*/ 41 w 41"/>
                  <a:gd name="T47" fmla="*/ 31 h 72"/>
                  <a:gd name="T48" fmla="*/ 39 w 41"/>
                  <a:gd name="T49" fmla="*/ 8 h 72"/>
                  <a:gd name="T50" fmla="*/ 39 w 41"/>
                  <a:gd name="T51" fmla="*/ 8 h 72"/>
                  <a:gd name="T52" fmla="*/ 39 w 41"/>
                  <a:gd name="T53" fmla="*/ 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1" h="72">
                    <a:moveTo>
                      <a:pt x="39" y="7"/>
                    </a:moveTo>
                    <a:cubicBezTo>
                      <a:pt x="39" y="3"/>
                      <a:pt x="35" y="0"/>
                      <a:pt x="29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1" y="3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4"/>
                      <a:pt x="1" y="36"/>
                      <a:pt x="4" y="36"/>
                    </a:cubicBezTo>
                    <a:cubicBezTo>
                      <a:pt x="6" y="36"/>
                      <a:pt x="8" y="34"/>
                      <a:pt x="8" y="31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71"/>
                      <a:pt x="12" y="72"/>
                      <a:pt x="14" y="72"/>
                    </a:cubicBezTo>
                    <a:cubicBezTo>
                      <a:pt x="16" y="72"/>
                      <a:pt x="18" y="71"/>
                      <a:pt x="18" y="68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2" y="71"/>
                      <a:pt x="24" y="72"/>
                      <a:pt x="26" y="72"/>
                    </a:cubicBezTo>
                    <a:cubicBezTo>
                      <a:pt x="29" y="72"/>
                      <a:pt x="31" y="71"/>
                      <a:pt x="31" y="68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4"/>
                      <a:pt x="35" y="36"/>
                      <a:pt x="37" y="36"/>
                    </a:cubicBezTo>
                    <a:cubicBezTo>
                      <a:pt x="39" y="36"/>
                      <a:pt x="41" y="34"/>
                      <a:pt x="41" y="31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lnTo>
                      <a:pt x="3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3786822" y="3744120"/>
            <a:ext cx="2174031" cy="2295777"/>
            <a:chOff x="3805237" y="4160680"/>
            <a:chExt cx="2174031" cy="2295777"/>
          </a:xfrm>
        </p:grpSpPr>
        <p:sp>
          <p:nvSpPr>
            <p:cNvPr id="57" name="Freeform 6"/>
            <p:cNvSpPr/>
            <p:nvPr/>
          </p:nvSpPr>
          <p:spPr bwMode="auto">
            <a:xfrm flipV="1">
              <a:off x="3805237" y="4282426"/>
              <a:ext cx="2174031" cy="2174031"/>
            </a:xfrm>
            <a:custGeom>
              <a:avLst/>
              <a:gdLst>
                <a:gd name="T0" fmla="*/ 441 w 1462"/>
                <a:gd name="T1" fmla="*/ 0 h 1462"/>
                <a:gd name="T2" fmla="*/ 1323 w 1462"/>
                <a:gd name="T3" fmla="*/ 878 h 1462"/>
                <a:gd name="T4" fmla="*/ 1462 w 1462"/>
                <a:gd name="T5" fmla="*/ 740 h 1462"/>
                <a:gd name="T6" fmla="*/ 1457 w 1462"/>
                <a:gd name="T7" fmla="*/ 1094 h 1462"/>
                <a:gd name="T8" fmla="*/ 1453 w 1462"/>
                <a:gd name="T9" fmla="*/ 1449 h 1462"/>
                <a:gd name="T10" fmla="*/ 1098 w 1462"/>
                <a:gd name="T11" fmla="*/ 1457 h 1462"/>
                <a:gd name="T12" fmla="*/ 744 w 1462"/>
                <a:gd name="T13" fmla="*/ 1462 h 1462"/>
                <a:gd name="T14" fmla="*/ 882 w 1462"/>
                <a:gd name="T15" fmla="*/ 1323 h 1462"/>
                <a:gd name="T16" fmla="*/ 0 w 1462"/>
                <a:gd name="T17" fmla="*/ 445 h 1462"/>
                <a:gd name="T18" fmla="*/ 441 w 1462"/>
                <a:gd name="T19" fmla="*/ 0 h 1462"/>
                <a:gd name="connsiteX0" fmla="*/ 3016 w 10183"/>
                <a:gd name="connsiteY0" fmla="*/ 0 h 10284"/>
                <a:gd name="connsiteX1" fmla="*/ 9049 w 10183"/>
                <a:gd name="connsiteY1" fmla="*/ 6005 h 10284"/>
                <a:gd name="connsiteX2" fmla="*/ 10000 w 10183"/>
                <a:gd name="connsiteY2" fmla="*/ 5062 h 10284"/>
                <a:gd name="connsiteX3" fmla="*/ 9938 w 10183"/>
                <a:gd name="connsiteY3" fmla="*/ 9911 h 10284"/>
                <a:gd name="connsiteX4" fmla="*/ 7510 w 10183"/>
                <a:gd name="connsiteY4" fmla="*/ 9966 h 10284"/>
                <a:gd name="connsiteX5" fmla="*/ 5089 w 10183"/>
                <a:gd name="connsiteY5" fmla="*/ 10000 h 10284"/>
                <a:gd name="connsiteX6" fmla="*/ 6033 w 10183"/>
                <a:gd name="connsiteY6" fmla="*/ 9049 h 10284"/>
                <a:gd name="connsiteX7" fmla="*/ 0 w 10183"/>
                <a:gd name="connsiteY7" fmla="*/ 3044 h 10284"/>
                <a:gd name="connsiteX8" fmla="*/ 3016 w 10183"/>
                <a:gd name="connsiteY8" fmla="*/ 0 h 10284"/>
                <a:gd name="connsiteX0-1" fmla="*/ 3016 w 10356"/>
                <a:gd name="connsiteY0-2" fmla="*/ 0 h 10339"/>
                <a:gd name="connsiteX1-3" fmla="*/ 9049 w 10356"/>
                <a:gd name="connsiteY1-4" fmla="*/ 6005 h 10339"/>
                <a:gd name="connsiteX2-5" fmla="*/ 10000 w 10356"/>
                <a:gd name="connsiteY2-6" fmla="*/ 5062 h 10339"/>
                <a:gd name="connsiteX3-7" fmla="*/ 9938 w 10356"/>
                <a:gd name="connsiteY3-8" fmla="*/ 9911 h 10339"/>
                <a:gd name="connsiteX4-9" fmla="*/ 5089 w 10356"/>
                <a:gd name="connsiteY4-10" fmla="*/ 10000 h 10339"/>
                <a:gd name="connsiteX5-11" fmla="*/ 6033 w 10356"/>
                <a:gd name="connsiteY5-12" fmla="*/ 9049 h 10339"/>
                <a:gd name="connsiteX6-13" fmla="*/ 0 w 10356"/>
                <a:gd name="connsiteY6-14" fmla="*/ 3044 h 10339"/>
                <a:gd name="connsiteX7-15" fmla="*/ 3016 w 10356"/>
                <a:gd name="connsiteY7-16" fmla="*/ 0 h 10339"/>
                <a:gd name="connsiteX0-17" fmla="*/ 3016 w 10356"/>
                <a:gd name="connsiteY0-18" fmla="*/ 0 h 10000"/>
                <a:gd name="connsiteX1-19" fmla="*/ 9049 w 10356"/>
                <a:gd name="connsiteY1-20" fmla="*/ 6005 h 10000"/>
                <a:gd name="connsiteX2-21" fmla="*/ 10000 w 10356"/>
                <a:gd name="connsiteY2-22" fmla="*/ 5062 h 10000"/>
                <a:gd name="connsiteX3-23" fmla="*/ 9938 w 10356"/>
                <a:gd name="connsiteY3-24" fmla="*/ 9911 h 10000"/>
                <a:gd name="connsiteX4-25" fmla="*/ 5089 w 10356"/>
                <a:gd name="connsiteY4-26" fmla="*/ 10000 h 10000"/>
                <a:gd name="connsiteX5-27" fmla="*/ 6033 w 10356"/>
                <a:gd name="connsiteY5-28" fmla="*/ 9049 h 10000"/>
                <a:gd name="connsiteX6-29" fmla="*/ 0 w 10356"/>
                <a:gd name="connsiteY6-30" fmla="*/ 3044 h 10000"/>
                <a:gd name="connsiteX7-31" fmla="*/ 3016 w 10356"/>
                <a:gd name="connsiteY7-32" fmla="*/ 0 h 10000"/>
                <a:gd name="connsiteX0-33" fmla="*/ 3016 w 10000"/>
                <a:gd name="connsiteY0-34" fmla="*/ 0 h 10000"/>
                <a:gd name="connsiteX1-35" fmla="*/ 9049 w 10000"/>
                <a:gd name="connsiteY1-36" fmla="*/ 6005 h 10000"/>
                <a:gd name="connsiteX2-37" fmla="*/ 10000 w 10000"/>
                <a:gd name="connsiteY2-38" fmla="*/ 5062 h 10000"/>
                <a:gd name="connsiteX3-39" fmla="*/ 9938 w 10000"/>
                <a:gd name="connsiteY3-40" fmla="*/ 9911 h 10000"/>
                <a:gd name="connsiteX4-41" fmla="*/ 5089 w 10000"/>
                <a:gd name="connsiteY4-42" fmla="*/ 10000 h 10000"/>
                <a:gd name="connsiteX5-43" fmla="*/ 6033 w 10000"/>
                <a:gd name="connsiteY5-44" fmla="*/ 9049 h 10000"/>
                <a:gd name="connsiteX6-45" fmla="*/ 0 w 10000"/>
                <a:gd name="connsiteY6-46" fmla="*/ 3044 h 10000"/>
                <a:gd name="connsiteX7-47" fmla="*/ 3016 w 10000"/>
                <a:gd name="connsiteY7-48" fmla="*/ 0 h 10000"/>
                <a:gd name="connsiteX0-49" fmla="*/ 3016 w 10000"/>
                <a:gd name="connsiteY0-50" fmla="*/ 0 h 10000"/>
                <a:gd name="connsiteX1-51" fmla="*/ 9049 w 10000"/>
                <a:gd name="connsiteY1-52" fmla="*/ 6005 h 10000"/>
                <a:gd name="connsiteX2-53" fmla="*/ 10000 w 10000"/>
                <a:gd name="connsiteY2-54" fmla="*/ 5062 h 10000"/>
                <a:gd name="connsiteX3-55" fmla="*/ 9938 w 10000"/>
                <a:gd name="connsiteY3-56" fmla="*/ 9952 h 10000"/>
                <a:gd name="connsiteX4-57" fmla="*/ 5089 w 10000"/>
                <a:gd name="connsiteY4-58" fmla="*/ 10000 h 10000"/>
                <a:gd name="connsiteX5-59" fmla="*/ 6033 w 10000"/>
                <a:gd name="connsiteY5-60" fmla="*/ 9049 h 10000"/>
                <a:gd name="connsiteX6-61" fmla="*/ 0 w 10000"/>
                <a:gd name="connsiteY6-62" fmla="*/ 3044 h 10000"/>
                <a:gd name="connsiteX7-63" fmla="*/ 3016 w 10000"/>
                <a:gd name="connsiteY7-64" fmla="*/ 0 h 10000"/>
                <a:gd name="connsiteX0-65" fmla="*/ 3016 w 10000"/>
                <a:gd name="connsiteY0-66" fmla="*/ 0 h 10000"/>
                <a:gd name="connsiteX1-67" fmla="*/ 9049 w 10000"/>
                <a:gd name="connsiteY1-68" fmla="*/ 6005 h 10000"/>
                <a:gd name="connsiteX2-69" fmla="*/ 10000 w 10000"/>
                <a:gd name="connsiteY2-70" fmla="*/ 5062 h 10000"/>
                <a:gd name="connsiteX3-71" fmla="*/ 9979 w 10000"/>
                <a:gd name="connsiteY3-72" fmla="*/ 9952 h 10000"/>
                <a:gd name="connsiteX4-73" fmla="*/ 5089 w 10000"/>
                <a:gd name="connsiteY4-74" fmla="*/ 10000 h 10000"/>
                <a:gd name="connsiteX5-75" fmla="*/ 6033 w 10000"/>
                <a:gd name="connsiteY5-76" fmla="*/ 9049 h 10000"/>
                <a:gd name="connsiteX6-77" fmla="*/ 0 w 10000"/>
                <a:gd name="connsiteY6-78" fmla="*/ 3044 h 10000"/>
                <a:gd name="connsiteX7-79" fmla="*/ 3016 w 10000"/>
                <a:gd name="connsiteY7-80" fmla="*/ 0 h 10000"/>
                <a:gd name="connsiteX0-81" fmla="*/ 3016 w 10000"/>
                <a:gd name="connsiteY0-82" fmla="*/ 0 h 10000"/>
                <a:gd name="connsiteX1-83" fmla="*/ 9049 w 10000"/>
                <a:gd name="connsiteY1-84" fmla="*/ 6005 h 10000"/>
                <a:gd name="connsiteX2-85" fmla="*/ 10000 w 10000"/>
                <a:gd name="connsiteY2-86" fmla="*/ 5062 h 10000"/>
                <a:gd name="connsiteX3-87" fmla="*/ 9979 w 10000"/>
                <a:gd name="connsiteY3-88" fmla="*/ 9993 h 10000"/>
                <a:gd name="connsiteX4-89" fmla="*/ 5089 w 10000"/>
                <a:gd name="connsiteY4-90" fmla="*/ 10000 h 10000"/>
                <a:gd name="connsiteX5-91" fmla="*/ 6033 w 10000"/>
                <a:gd name="connsiteY5-92" fmla="*/ 9049 h 10000"/>
                <a:gd name="connsiteX6-93" fmla="*/ 0 w 10000"/>
                <a:gd name="connsiteY6-94" fmla="*/ 3044 h 10000"/>
                <a:gd name="connsiteX7-95" fmla="*/ 3016 w 10000"/>
                <a:gd name="connsiteY7-96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00" h="10000">
                  <a:moveTo>
                    <a:pt x="3016" y="0"/>
                  </a:moveTo>
                  <a:lnTo>
                    <a:pt x="9049" y="6005"/>
                  </a:lnTo>
                  <a:lnTo>
                    <a:pt x="10000" y="5062"/>
                  </a:lnTo>
                  <a:cubicBezTo>
                    <a:pt x="9979" y="6678"/>
                    <a:pt x="10000" y="8377"/>
                    <a:pt x="9979" y="9993"/>
                  </a:cubicBezTo>
                  <a:lnTo>
                    <a:pt x="5089" y="10000"/>
                  </a:lnTo>
                  <a:lnTo>
                    <a:pt x="6033" y="9049"/>
                  </a:lnTo>
                  <a:lnTo>
                    <a:pt x="0" y="3044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177800" dist="101600" dir="13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 rot="18816724">
              <a:off x="4799559" y="4296420"/>
              <a:ext cx="12871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04</a:t>
              </a:r>
              <a:endParaRPr lang="zh-CN" altLang="en-US" sz="6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 rot="18875175">
              <a:off x="4230808" y="5473541"/>
              <a:ext cx="495571" cy="673175"/>
              <a:chOff x="1817688" y="2633663"/>
              <a:chExt cx="274638" cy="373063"/>
            </a:xfrm>
            <a:solidFill>
              <a:schemeClr val="bg1"/>
            </a:solidFill>
          </p:grpSpPr>
          <p:sp>
            <p:nvSpPr>
              <p:cNvPr id="60" name="Oval 224"/>
              <p:cNvSpPr>
                <a:spLocks noChangeArrowheads="1"/>
              </p:cNvSpPr>
              <p:nvPr/>
            </p:nvSpPr>
            <p:spPr bwMode="auto">
              <a:xfrm>
                <a:off x="1911350" y="2633663"/>
                <a:ext cx="87313" cy="873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225"/>
              <p:cNvSpPr/>
              <p:nvPr/>
            </p:nvSpPr>
            <p:spPr bwMode="auto">
              <a:xfrm>
                <a:off x="1817688" y="2732088"/>
                <a:ext cx="274638" cy="274638"/>
              </a:xfrm>
              <a:custGeom>
                <a:avLst/>
                <a:gdLst>
                  <a:gd name="T0" fmla="*/ 72 w 73"/>
                  <a:gd name="T1" fmla="*/ 18 h 73"/>
                  <a:gd name="T2" fmla="*/ 55 w 73"/>
                  <a:gd name="T3" fmla="*/ 2 h 73"/>
                  <a:gd name="T4" fmla="*/ 53 w 73"/>
                  <a:gd name="T5" fmla="*/ 0 h 73"/>
                  <a:gd name="T6" fmla="*/ 21 w 73"/>
                  <a:gd name="T7" fmla="*/ 0 h 73"/>
                  <a:gd name="T8" fmla="*/ 18 w 73"/>
                  <a:gd name="T9" fmla="*/ 2 h 73"/>
                  <a:gd name="T10" fmla="*/ 1 w 73"/>
                  <a:gd name="T11" fmla="*/ 18 h 73"/>
                  <a:gd name="T12" fmla="*/ 1 w 73"/>
                  <a:gd name="T13" fmla="*/ 24 h 73"/>
                  <a:gd name="T14" fmla="*/ 7 w 73"/>
                  <a:gd name="T15" fmla="*/ 24 h 73"/>
                  <a:gd name="T16" fmla="*/ 24 w 73"/>
                  <a:gd name="T17" fmla="*/ 8 h 73"/>
                  <a:gd name="T18" fmla="*/ 24 w 73"/>
                  <a:gd name="T19" fmla="*/ 8 h 73"/>
                  <a:gd name="T20" fmla="*/ 24 w 73"/>
                  <a:gd name="T21" fmla="*/ 17 h 73"/>
                  <a:gd name="T22" fmla="*/ 9 w 73"/>
                  <a:gd name="T23" fmla="*/ 50 h 73"/>
                  <a:gd name="T24" fmla="*/ 26 w 73"/>
                  <a:gd name="T25" fmla="*/ 50 h 73"/>
                  <a:gd name="T26" fmla="*/ 26 w 73"/>
                  <a:gd name="T27" fmla="*/ 69 h 73"/>
                  <a:gd name="T28" fmla="*/ 30 w 73"/>
                  <a:gd name="T29" fmla="*/ 73 h 73"/>
                  <a:gd name="T30" fmla="*/ 34 w 73"/>
                  <a:gd name="T31" fmla="*/ 69 h 73"/>
                  <a:gd name="T32" fmla="*/ 34 w 73"/>
                  <a:gd name="T33" fmla="*/ 50 h 73"/>
                  <a:gd name="T34" fmla="*/ 38 w 73"/>
                  <a:gd name="T35" fmla="*/ 50 h 73"/>
                  <a:gd name="T36" fmla="*/ 38 w 73"/>
                  <a:gd name="T37" fmla="*/ 69 h 73"/>
                  <a:gd name="T38" fmla="*/ 43 w 73"/>
                  <a:gd name="T39" fmla="*/ 73 h 73"/>
                  <a:gd name="T40" fmla="*/ 47 w 73"/>
                  <a:gd name="T41" fmla="*/ 69 h 73"/>
                  <a:gd name="T42" fmla="*/ 47 w 73"/>
                  <a:gd name="T43" fmla="*/ 50 h 73"/>
                  <a:gd name="T44" fmla="*/ 63 w 73"/>
                  <a:gd name="T45" fmla="*/ 50 h 73"/>
                  <a:gd name="T46" fmla="*/ 49 w 73"/>
                  <a:gd name="T47" fmla="*/ 17 h 73"/>
                  <a:gd name="T48" fmla="*/ 49 w 73"/>
                  <a:gd name="T49" fmla="*/ 8 h 73"/>
                  <a:gd name="T50" fmla="*/ 49 w 73"/>
                  <a:gd name="T51" fmla="*/ 8 h 73"/>
                  <a:gd name="T52" fmla="*/ 66 w 73"/>
                  <a:gd name="T53" fmla="*/ 24 h 73"/>
                  <a:gd name="T54" fmla="*/ 72 w 73"/>
                  <a:gd name="T55" fmla="*/ 24 h 73"/>
                  <a:gd name="T56" fmla="*/ 72 w 73"/>
                  <a:gd name="T57" fmla="*/ 1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3" h="73">
                    <a:moveTo>
                      <a:pt x="72" y="18"/>
                    </a:move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4" y="0"/>
                      <a:pt x="5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8" y="2"/>
                      <a:pt x="18" y="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3"/>
                      <a:pt x="1" y="24"/>
                    </a:cubicBezTo>
                    <a:cubicBezTo>
                      <a:pt x="3" y="26"/>
                      <a:pt x="6" y="26"/>
                      <a:pt x="7" y="2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14" y="41"/>
                      <a:pt x="9" y="50"/>
                    </a:cubicBezTo>
                    <a:cubicBezTo>
                      <a:pt x="12" y="55"/>
                      <a:pt x="26" y="50"/>
                      <a:pt x="26" y="50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8" y="73"/>
                      <a:pt x="30" y="73"/>
                    </a:cubicBezTo>
                    <a:cubicBezTo>
                      <a:pt x="33" y="73"/>
                      <a:pt x="34" y="71"/>
                      <a:pt x="34" y="6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8" y="71"/>
                      <a:pt x="40" y="73"/>
                      <a:pt x="43" y="73"/>
                    </a:cubicBezTo>
                    <a:cubicBezTo>
                      <a:pt x="45" y="73"/>
                      <a:pt x="47" y="71"/>
                      <a:pt x="47" y="69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61" y="55"/>
                      <a:pt x="63" y="50"/>
                    </a:cubicBezTo>
                    <a:cubicBezTo>
                      <a:pt x="58" y="41"/>
                      <a:pt x="49" y="17"/>
                      <a:pt x="49" y="1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7" y="26"/>
                      <a:pt x="70" y="26"/>
                      <a:pt x="72" y="24"/>
                    </a:cubicBezTo>
                    <a:cubicBezTo>
                      <a:pt x="73" y="23"/>
                      <a:pt x="73" y="20"/>
                      <a:pt x="7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6212731" y="1492976"/>
            <a:ext cx="2174031" cy="2289367"/>
            <a:chOff x="6212731" y="1903186"/>
            <a:chExt cx="2174031" cy="2289367"/>
          </a:xfrm>
        </p:grpSpPr>
        <p:sp>
          <p:nvSpPr>
            <p:cNvPr id="63" name="Freeform 6"/>
            <p:cNvSpPr/>
            <p:nvPr/>
          </p:nvSpPr>
          <p:spPr bwMode="auto">
            <a:xfrm flipH="1">
              <a:off x="6212731" y="1903186"/>
              <a:ext cx="2174031" cy="2174031"/>
            </a:xfrm>
            <a:custGeom>
              <a:avLst/>
              <a:gdLst>
                <a:gd name="T0" fmla="*/ 441 w 1462"/>
                <a:gd name="T1" fmla="*/ 0 h 1462"/>
                <a:gd name="T2" fmla="*/ 1323 w 1462"/>
                <a:gd name="T3" fmla="*/ 878 h 1462"/>
                <a:gd name="T4" fmla="*/ 1462 w 1462"/>
                <a:gd name="T5" fmla="*/ 740 h 1462"/>
                <a:gd name="T6" fmla="*/ 1457 w 1462"/>
                <a:gd name="T7" fmla="*/ 1094 h 1462"/>
                <a:gd name="T8" fmla="*/ 1453 w 1462"/>
                <a:gd name="T9" fmla="*/ 1449 h 1462"/>
                <a:gd name="T10" fmla="*/ 1098 w 1462"/>
                <a:gd name="T11" fmla="*/ 1457 h 1462"/>
                <a:gd name="T12" fmla="*/ 744 w 1462"/>
                <a:gd name="T13" fmla="*/ 1462 h 1462"/>
                <a:gd name="T14" fmla="*/ 882 w 1462"/>
                <a:gd name="T15" fmla="*/ 1323 h 1462"/>
                <a:gd name="T16" fmla="*/ 0 w 1462"/>
                <a:gd name="T17" fmla="*/ 445 h 1462"/>
                <a:gd name="T18" fmla="*/ 441 w 1462"/>
                <a:gd name="T19" fmla="*/ 0 h 1462"/>
                <a:gd name="connsiteX0" fmla="*/ 3016 w 10183"/>
                <a:gd name="connsiteY0" fmla="*/ 0 h 10284"/>
                <a:gd name="connsiteX1" fmla="*/ 9049 w 10183"/>
                <a:gd name="connsiteY1" fmla="*/ 6005 h 10284"/>
                <a:gd name="connsiteX2" fmla="*/ 10000 w 10183"/>
                <a:gd name="connsiteY2" fmla="*/ 5062 h 10284"/>
                <a:gd name="connsiteX3" fmla="*/ 9938 w 10183"/>
                <a:gd name="connsiteY3" fmla="*/ 9911 h 10284"/>
                <a:gd name="connsiteX4" fmla="*/ 7510 w 10183"/>
                <a:gd name="connsiteY4" fmla="*/ 9966 h 10284"/>
                <a:gd name="connsiteX5" fmla="*/ 5089 w 10183"/>
                <a:gd name="connsiteY5" fmla="*/ 10000 h 10284"/>
                <a:gd name="connsiteX6" fmla="*/ 6033 w 10183"/>
                <a:gd name="connsiteY6" fmla="*/ 9049 h 10284"/>
                <a:gd name="connsiteX7" fmla="*/ 0 w 10183"/>
                <a:gd name="connsiteY7" fmla="*/ 3044 h 10284"/>
                <a:gd name="connsiteX8" fmla="*/ 3016 w 10183"/>
                <a:gd name="connsiteY8" fmla="*/ 0 h 10284"/>
                <a:gd name="connsiteX0-1" fmla="*/ 3016 w 10356"/>
                <a:gd name="connsiteY0-2" fmla="*/ 0 h 10339"/>
                <a:gd name="connsiteX1-3" fmla="*/ 9049 w 10356"/>
                <a:gd name="connsiteY1-4" fmla="*/ 6005 h 10339"/>
                <a:gd name="connsiteX2-5" fmla="*/ 10000 w 10356"/>
                <a:gd name="connsiteY2-6" fmla="*/ 5062 h 10339"/>
                <a:gd name="connsiteX3-7" fmla="*/ 9938 w 10356"/>
                <a:gd name="connsiteY3-8" fmla="*/ 9911 h 10339"/>
                <a:gd name="connsiteX4-9" fmla="*/ 5089 w 10356"/>
                <a:gd name="connsiteY4-10" fmla="*/ 10000 h 10339"/>
                <a:gd name="connsiteX5-11" fmla="*/ 6033 w 10356"/>
                <a:gd name="connsiteY5-12" fmla="*/ 9049 h 10339"/>
                <a:gd name="connsiteX6-13" fmla="*/ 0 w 10356"/>
                <a:gd name="connsiteY6-14" fmla="*/ 3044 h 10339"/>
                <a:gd name="connsiteX7-15" fmla="*/ 3016 w 10356"/>
                <a:gd name="connsiteY7-16" fmla="*/ 0 h 10339"/>
                <a:gd name="connsiteX0-17" fmla="*/ 3016 w 10356"/>
                <a:gd name="connsiteY0-18" fmla="*/ 0 h 10000"/>
                <a:gd name="connsiteX1-19" fmla="*/ 9049 w 10356"/>
                <a:gd name="connsiteY1-20" fmla="*/ 6005 h 10000"/>
                <a:gd name="connsiteX2-21" fmla="*/ 10000 w 10356"/>
                <a:gd name="connsiteY2-22" fmla="*/ 5062 h 10000"/>
                <a:gd name="connsiteX3-23" fmla="*/ 9938 w 10356"/>
                <a:gd name="connsiteY3-24" fmla="*/ 9911 h 10000"/>
                <a:gd name="connsiteX4-25" fmla="*/ 5089 w 10356"/>
                <a:gd name="connsiteY4-26" fmla="*/ 10000 h 10000"/>
                <a:gd name="connsiteX5-27" fmla="*/ 6033 w 10356"/>
                <a:gd name="connsiteY5-28" fmla="*/ 9049 h 10000"/>
                <a:gd name="connsiteX6-29" fmla="*/ 0 w 10356"/>
                <a:gd name="connsiteY6-30" fmla="*/ 3044 h 10000"/>
                <a:gd name="connsiteX7-31" fmla="*/ 3016 w 10356"/>
                <a:gd name="connsiteY7-32" fmla="*/ 0 h 10000"/>
                <a:gd name="connsiteX0-33" fmla="*/ 3016 w 10000"/>
                <a:gd name="connsiteY0-34" fmla="*/ 0 h 10000"/>
                <a:gd name="connsiteX1-35" fmla="*/ 9049 w 10000"/>
                <a:gd name="connsiteY1-36" fmla="*/ 6005 h 10000"/>
                <a:gd name="connsiteX2-37" fmla="*/ 10000 w 10000"/>
                <a:gd name="connsiteY2-38" fmla="*/ 5062 h 10000"/>
                <a:gd name="connsiteX3-39" fmla="*/ 9938 w 10000"/>
                <a:gd name="connsiteY3-40" fmla="*/ 9911 h 10000"/>
                <a:gd name="connsiteX4-41" fmla="*/ 5089 w 10000"/>
                <a:gd name="connsiteY4-42" fmla="*/ 10000 h 10000"/>
                <a:gd name="connsiteX5-43" fmla="*/ 6033 w 10000"/>
                <a:gd name="connsiteY5-44" fmla="*/ 9049 h 10000"/>
                <a:gd name="connsiteX6-45" fmla="*/ 0 w 10000"/>
                <a:gd name="connsiteY6-46" fmla="*/ 3044 h 10000"/>
                <a:gd name="connsiteX7-47" fmla="*/ 3016 w 10000"/>
                <a:gd name="connsiteY7-48" fmla="*/ 0 h 10000"/>
                <a:gd name="connsiteX0-49" fmla="*/ 3016 w 10000"/>
                <a:gd name="connsiteY0-50" fmla="*/ 0 h 10000"/>
                <a:gd name="connsiteX1-51" fmla="*/ 9049 w 10000"/>
                <a:gd name="connsiteY1-52" fmla="*/ 6005 h 10000"/>
                <a:gd name="connsiteX2-53" fmla="*/ 10000 w 10000"/>
                <a:gd name="connsiteY2-54" fmla="*/ 5062 h 10000"/>
                <a:gd name="connsiteX3-55" fmla="*/ 9938 w 10000"/>
                <a:gd name="connsiteY3-56" fmla="*/ 9952 h 10000"/>
                <a:gd name="connsiteX4-57" fmla="*/ 5089 w 10000"/>
                <a:gd name="connsiteY4-58" fmla="*/ 10000 h 10000"/>
                <a:gd name="connsiteX5-59" fmla="*/ 6033 w 10000"/>
                <a:gd name="connsiteY5-60" fmla="*/ 9049 h 10000"/>
                <a:gd name="connsiteX6-61" fmla="*/ 0 w 10000"/>
                <a:gd name="connsiteY6-62" fmla="*/ 3044 h 10000"/>
                <a:gd name="connsiteX7-63" fmla="*/ 3016 w 10000"/>
                <a:gd name="connsiteY7-64" fmla="*/ 0 h 10000"/>
                <a:gd name="connsiteX0-65" fmla="*/ 3016 w 10000"/>
                <a:gd name="connsiteY0-66" fmla="*/ 0 h 10000"/>
                <a:gd name="connsiteX1-67" fmla="*/ 9049 w 10000"/>
                <a:gd name="connsiteY1-68" fmla="*/ 6005 h 10000"/>
                <a:gd name="connsiteX2-69" fmla="*/ 10000 w 10000"/>
                <a:gd name="connsiteY2-70" fmla="*/ 5062 h 10000"/>
                <a:gd name="connsiteX3-71" fmla="*/ 9979 w 10000"/>
                <a:gd name="connsiteY3-72" fmla="*/ 9952 h 10000"/>
                <a:gd name="connsiteX4-73" fmla="*/ 5089 w 10000"/>
                <a:gd name="connsiteY4-74" fmla="*/ 10000 h 10000"/>
                <a:gd name="connsiteX5-75" fmla="*/ 6033 w 10000"/>
                <a:gd name="connsiteY5-76" fmla="*/ 9049 h 10000"/>
                <a:gd name="connsiteX6-77" fmla="*/ 0 w 10000"/>
                <a:gd name="connsiteY6-78" fmla="*/ 3044 h 10000"/>
                <a:gd name="connsiteX7-79" fmla="*/ 3016 w 10000"/>
                <a:gd name="connsiteY7-80" fmla="*/ 0 h 10000"/>
                <a:gd name="connsiteX0-81" fmla="*/ 3016 w 10000"/>
                <a:gd name="connsiteY0-82" fmla="*/ 0 h 10000"/>
                <a:gd name="connsiteX1-83" fmla="*/ 9049 w 10000"/>
                <a:gd name="connsiteY1-84" fmla="*/ 6005 h 10000"/>
                <a:gd name="connsiteX2-85" fmla="*/ 10000 w 10000"/>
                <a:gd name="connsiteY2-86" fmla="*/ 5062 h 10000"/>
                <a:gd name="connsiteX3-87" fmla="*/ 9979 w 10000"/>
                <a:gd name="connsiteY3-88" fmla="*/ 9993 h 10000"/>
                <a:gd name="connsiteX4-89" fmla="*/ 5089 w 10000"/>
                <a:gd name="connsiteY4-90" fmla="*/ 10000 h 10000"/>
                <a:gd name="connsiteX5-91" fmla="*/ 6033 w 10000"/>
                <a:gd name="connsiteY5-92" fmla="*/ 9049 h 10000"/>
                <a:gd name="connsiteX6-93" fmla="*/ 0 w 10000"/>
                <a:gd name="connsiteY6-94" fmla="*/ 3044 h 10000"/>
                <a:gd name="connsiteX7-95" fmla="*/ 3016 w 10000"/>
                <a:gd name="connsiteY7-96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00" h="10000">
                  <a:moveTo>
                    <a:pt x="3016" y="0"/>
                  </a:moveTo>
                  <a:lnTo>
                    <a:pt x="9049" y="6005"/>
                  </a:lnTo>
                  <a:lnTo>
                    <a:pt x="10000" y="5062"/>
                  </a:lnTo>
                  <a:cubicBezTo>
                    <a:pt x="9979" y="6678"/>
                    <a:pt x="10000" y="8377"/>
                    <a:pt x="9979" y="9993"/>
                  </a:cubicBezTo>
                  <a:lnTo>
                    <a:pt x="5089" y="10000"/>
                  </a:lnTo>
                  <a:lnTo>
                    <a:pt x="6033" y="9049"/>
                  </a:lnTo>
                  <a:lnTo>
                    <a:pt x="0" y="3044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177800" dist="101600" dir="13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 rot="18816724">
              <a:off x="6101929" y="3041150"/>
              <a:ext cx="12871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02</a:t>
              </a:r>
              <a:endParaRPr lang="zh-CN" altLang="en-US" sz="6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 rot="18844782">
              <a:off x="7458996" y="2364289"/>
              <a:ext cx="501300" cy="466926"/>
              <a:chOff x="4103688" y="2270125"/>
              <a:chExt cx="277813" cy="258763"/>
            </a:xfrm>
            <a:solidFill>
              <a:schemeClr val="bg1"/>
            </a:solidFill>
          </p:grpSpPr>
          <p:sp>
            <p:nvSpPr>
              <p:cNvPr id="66" name="Freeform 232"/>
              <p:cNvSpPr/>
              <p:nvPr/>
            </p:nvSpPr>
            <p:spPr bwMode="auto">
              <a:xfrm>
                <a:off x="4103688" y="2270125"/>
                <a:ext cx="136525" cy="123825"/>
              </a:xfrm>
              <a:custGeom>
                <a:avLst/>
                <a:gdLst>
                  <a:gd name="T0" fmla="*/ 35 w 36"/>
                  <a:gd name="T1" fmla="*/ 31 h 33"/>
                  <a:gd name="T2" fmla="*/ 35 w 36"/>
                  <a:gd name="T3" fmla="*/ 29 h 33"/>
                  <a:gd name="T4" fmla="*/ 3 w 36"/>
                  <a:gd name="T5" fmla="*/ 29 h 33"/>
                  <a:gd name="T6" fmla="*/ 3 w 36"/>
                  <a:gd name="T7" fmla="*/ 3 h 33"/>
                  <a:gd name="T8" fmla="*/ 33 w 36"/>
                  <a:gd name="T9" fmla="*/ 3 h 33"/>
                  <a:gd name="T10" fmla="*/ 33 w 36"/>
                  <a:gd name="T11" fmla="*/ 31 h 33"/>
                  <a:gd name="T12" fmla="*/ 35 w 36"/>
                  <a:gd name="T13" fmla="*/ 31 h 33"/>
                  <a:gd name="T14" fmla="*/ 35 w 36"/>
                  <a:gd name="T15" fmla="*/ 29 h 33"/>
                  <a:gd name="T16" fmla="*/ 35 w 36"/>
                  <a:gd name="T17" fmla="*/ 31 h 33"/>
                  <a:gd name="T18" fmla="*/ 36 w 36"/>
                  <a:gd name="T19" fmla="*/ 31 h 33"/>
                  <a:gd name="T20" fmla="*/ 36 w 36"/>
                  <a:gd name="T21" fmla="*/ 1 h 33"/>
                  <a:gd name="T22" fmla="*/ 36 w 36"/>
                  <a:gd name="T23" fmla="*/ 0 h 33"/>
                  <a:gd name="T24" fmla="*/ 35 w 36"/>
                  <a:gd name="T25" fmla="*/ 0 h 33"/>
                  <a:gd name="T26" fmla="*/ 2 w 36"/>
                  <a:gd name="T27" fmla="*/ 0 h 33"/>
                  <a:gd name="T28" fmla="*/ 0 w 36"/>
                  <a:gd name="T29" fmla="*/ 0 h 33"/>
                  <a:gd name="T30" fmla="*/ 0 w 36"/>
                  <a:gd name="T31" fmla="*/ 1 h 33"/>
                  <a:gd name="T32" fmla="*/ 0 w 36"/>
                  <a:gd name="T33" fmla="*/ 31 h 33"/>
                  <a:gd name="T34" fmla="*/ 0 w 36"/>
                  <a:gd name="T35" fmla="*/ 32 h 33"/>
                  <a:gd name="T36" fmla="*/ 2 w 36"/>
                  <a:gd name="T37" fmla="*/ 33 h 33"/>
                  <a:gd name="T38" fmla="*/ 35 w 36"/>
                  <a:gd name="T39" fmla="*/ 33 h 33"/>
                  <a:gd name="T40" fmla="*/ 36 w 36"/>
                  <a:gd name="T41" fmla="*/ 32 h 33"/>
                  <a:gd name="T42" fmla="*/ 36 w 36"/>
                  <a:gd name="T43" fmla="*/ 31 h 33"/>
                  <a:gd name="T44" fmla="*/ 35 w 36"/>
                  <a:gd name="T45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33">
                    <a:moveTo>
                      <a:pt x="35" y="31"/>
                    </a:moveTo>
                    <a:cubicBezTo>
                      <a:pt x="35" y="29"/>
                      <a:pt x="35" y="29"/>
                      <a:pt x="35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0"/>
                      <a:pt x="36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1" y="32"/>
                      <a:pt x="1" y="33"/>
                      <a:pt x="2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lnTo>
                      <a:pt x="3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233"/>
              <p:cNvSpPr/>
              <p:nvPr/>
            </p:nvSpPr>
            <p:spPr bwMode="auto">
              <a:xfrm>
                <a:off x="4103688" y="2405063"/>
                <a:ext cx="136525" cy="123825"/>
              </a:xfrm>
              <a:custGeom>
                <a:avLst/>
                <a:gdLst>
                  <a:gd name="T0" fmla="*/ 35 w 36"/>
                  <a:gd name="T1" fmla="*/ 31 h 33"/>
                  <a:gd name="T2" fmla="*/ 35 w 36"/>
                  <a:gd name="T3" fmla="*/ 29 h 33"/>
                  <a:gd name="T4" fmla="*/ 3 w 36"/>
                  <a:gd name="T5" fmla="*/ 29 h 33"/>
                  <a:gd name="T6" fmla="*/ 3 w 36"/>
                  <a:gd name="T7" fmla="*/ 3 h 33"/>
                  <a:gd name="T8" fmla="*/ 33 w 36"/>
                  <a:gd name="T9" fmla="*/ 3 h 33"/>
                  <a:gd name="T10" fmla="*/ 33 w 36"/>
                  <a:gd name="T11" fmla="*/ 31 h 33"/>
                  <a:gd name="T12" fmla="*/ 35 w 36"/>
                  <a:gd name="T13" fmla="*/ 31 h 33"/>
                  <a:gd name="T14" fmla="*/ 35 w 36"/>
                  <a:gd name="T15" fmla="*/ 29 h 33"/>
                  <a:gd name="T16" fmla="*/ 35 w 36"/>
                  <a:gd name="T17" fmla="*/ 31 h 33"/>
                  <a:gd name="T18" fmla="*/ 36 w 36"/>
                  <a:gd name="T19" fmla="*/ 31 h 33"/>
                  <a:gd name="T20" fmla="*/ 36 w 36"/>
                  <a:gd name="T21" fmla="*/ 2 h 33"/>
                  <a:gd name="T22" fmla="*/ 36 w 36"/>
                  <a:gd name="T23" fmla="*/ 0 h 33"/>
                  <a:gd name="T24" fmla="*/ 35 w 36"/>
                  <a:gd name="T25" fmla="*/ 0 h 33"/>
                  <a:gd name="T26" fmla="*/ 2 w 36"/>
                  <a:gd name="T27" fmla="*/ 0 h 33"/>
                  <a:gd name="T28" fmla="*/ 0 w 36"/>
                  <a:gd name="T29" fmla="*/ 0 h 33"/>
                  <a:gd name="T30" fmla="*/ 0 w 36"/>
                  <a:gd name="T31" fmla="*/ 2 h 33"/>
                  <a:gd name="T32" fmla="*/ 0 w 36"/>
                  <a:gd name="T33" fmla="*/ 31 h 33"/>
                  <a:gd name="T34" fmla="*/ 0 w 36"/>
                  <a:gd name="T35" fmla="*/ 32 h 33"/>
                  <a:gd name="T36" fmla="*/ 2 w 36"/>
                  <a:gd name="T37" fmla="*/ 33 h 33"/>
                  <a:gd name="T38" fmla="*/ 35 w 36"/>
                  <a:gd name="T39" fmla="*/ 33 h 33"/>
                  <a:gd name="T40" fmla="*/ 36 w 36"/>
                  <a:gd name="T41" fmla="*/ 32 h 33"/>
                  <a:gd name="T42" fmla="*/ 36 w 36"/>
                  <a:gd name="T43" fmla="*/ 31 h 33"/>
                  <a:gd name="T44" fmla="*/ 35 w 36"/>
                  <a:gd name="T45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33">
                    <a:moveTo>
                      <a:pt x="35" y="31"/>
                    </a:moveTo>
                    <a:cubicBezTo>
                      <a:pt x="35" y="29"/>
                      <a:pt x="35" y="29"/>
                      <a:pt x="35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1"/>
                      <a:pt x="36" y="1"/>
                      <a:pt x="36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3"/>
                      <a:pt x="1" y="33"/>
                      <a:pt x="2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2"/>
                    </a:cubicBezTo>
                    <a:cubicBezTo>
                      <a:pt x="36" y="32"/>
                      <a:pt x="36" y="32"/>
                      <a:pt x="36" y="31"/>
                    </a:cubicBezTo>
                    <a:lnTo>
                      <a:pt x="3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234"/>
              <p:cNvSpPr/>
              <p:nvPr/>
            </p:nvSpPr>
            <p:spPr bwMode="auto">
              <a:xfrm>
                <a:off x="4246563" y="2405063"/>
                <a:ext cx="134938" cy="123825"/>
              </a:xfrm>
              <a:custGeom>
                <a:avLst/>
                <a:gdLst>
                  <a:gd name="T0" fmla="*/ 34 w 36"/>
                  <a:gd name="T1" fmla="*/ 31 h 33"/>
                  <a:gd name="T2" fmla="*/ 34 w 36"/>
                  <a:gd name="T3" fmla="*/ 29 h 33"/>
                  <a:gd name="T4" fmla="*/ 3 w 36"/>
                  <a:gd name="T5" fmla="*/ 29 h 33"/>
                  <a:gd name="T6" fmla="*/ 3 w 36"/>
                  <a:gd name="T7" fmla="*/ 3 h 33"/>
                  <a:gd name="T8" fmla="*/ 33 w 36"/>
                  <a:gd name="T9" fmla="*/ 3 h 33"/>
                  <a:gd name="T10" fmla="*/ 33 w 36"/>
                  <a:gd name="T11" fmla="*/ 31 h 33"/>
                  <a:gd name="T12" fmla="*/ 34 w 36"/>
                  <a:gd name="T13" fmla="*/ 31 h 33"/>
                  <a:gd name="T14" fmla="*/ 34 w 36"/>
                  <a:gd name="T15" fmla="*/ 29 h 33"/>
                  <a:gd name="T16" fmla="*/ 34 w 36"/>
                  <a:gd name="T17" fmla="*/ 31 h 33"/>
                  <a:gd name="T18" fmla="*/ 36 w 36"/>
                  <a:gd name="T19" fmla="*/ 31 h 33"/>
                  <a:gd name="T20" fmla="*/ 36 w 36"/>
                  <a:gd name="T21" fmla="*/ 2 h 33"/>
                  <a:gd name="T22" fmla="*/ 36 w 36"/>
                  <a:gd name="T23" fmla="*/ 0 h 33"/>
                  <a:gd name="T24" fmla="*/ 34 w 36"/>
                  <a:gd name="T25" fmla="*/ 0 h 33"/>
                  <a:gd name="T26" fmla="*/ 1 w 36"/>
                  <a:gd name="T27" fmla="*/ 0 h 33"/>
                  <a:gd name="T28" fmla="*/ 0 w 36"/>
                  <a:gd name="T29" fmla="*/ 0 h 33"/>
                  <a:gd name="T30" fmla="*/ 0 w 36"/>
                  <a:gd name="T31" fmla="*/ 2 h 33"/>
                  <a:gd name="T32" fmla="*/ 0 w 36"/>
                  <a:gd name="T33" fmla="*/ 31 h 33"/>
                  <a:gd name="T34" fmla="*/ 0 w 36"/>
                  <a:gd name="T35" fmla="*/ 32 h 33"/>
                  <a:gd name="T36" fmla="*/ 1 w 36"/>
                  <a:gd name="T37" fmla="*/ 33 h 33"/>
                  <a:gd name="T38" fmla="*/ 34 w 36"/>
                  <a:gd name="T39" fmla="*/ 33 h 33"/>
                  <a:gd name="T40" fmla="*/ 36 w 36"/>
                  <a:gd name="T41" fmla="*/ 32 h 33"/>
                  <a:gd name="T42" fmla="*/ 36 w 36"/>
                  <a:gd name="T43" fmla="*/ 31 h 33"/>
                  <a:gd name="T44" fmla="*/ 34 w 36"/>
                  <a:gd name="T45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33">
                    <a:moveTo>
                      <a:pt x="34" y="31"/>
                    </a:moveTo>
                    <a:cubicBezTo>
                      <a:pt x="34" y="29"/>
                      <a:pt x="34" y="29"/>
                      <a:pt x="3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1"/>
                      <a:pt x="36" y="1"/>
                      <a:pt x="36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5" y="33"/>
                      <a:pt x="35" y="33"/>
                      <a:pt x="36" y="32"/>
                    </a:cubicBezTo>
                    <a:cubicBezTo>
                      <a:pt x="36" y="32"/>
                      <a:pt x="36" y="32"/>
                      <a:pt x="36" y="31"/>
                    </a:cubicBezTo>
                    <a:lnTo>
                      <a:pt x="3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235"/>
              <p:cNvSpPr/>
              <p:nvPr/>
            </p:nvSpPr>
            <p:spPr bwMode="auto">
              <a:xfrm>
                <a:off x="4246563" y="2270125"/>
                <a:ext cx="134938" cy="123825"/>
              </a:xfrm>
              <a:custGeom>
                <a:avLst/>
                <a:gdLst>
                  <a:gd name="T0" fmla="*/ 34 w 36"/>
                  <a:gd name="T1" fmla="*/ 31 h 33"/>
                  <a:gd name="T2" fmla="*/ 34 w 36"/>
                  <a:gd name="T3" fmla="*/ 29 h 33"/>
                  <a:gd name="T4" fmla="*/ 3 w 36"/>
                  <a:gd name="T5" fmla="*/ 29 h 33"/>
                  <a:gd name="T6" fmla="*/ 3 w 36"/>
                  <a:gd name="T7" fmla="*/ 3 h 33"/>
                  <a:gd name="T8" fmla="*/ 33 w 36"/>
                  <a:gd name="T9" fmla="*/ 3 h 33"/>
                  <a:gd name="T10" fmla="*/ 33 w 36"/>
                  <a:gd name="T11" fmla="*/ 31 h 33"/>
                  <a:gd name="T12" fmla="*/ 34 w 36"/>
                  <a:gd name="T13" fmla="*/ 31 h 33"/>
                  <a:gd name="T14" fmla="*/ 34 w 36"/>
                  <a:gd name="T15" fmla="*/ 29 h 33"/>
                  <a:gd name="T16" fmla="*/ 34 w 36"/>
                  <a:gd name="T17" fmla="*/ 31 h 33"/>
                  <a:gd name="T18" fmla="*/ 36 w 36"/>
                  <a:gd name="T19" fmla="*/ 31 h 33"/>
                  <a:gd name="T20" fmla="*/ 36 w 36"/>
                  <a:gd name="T21" fmla="*/ 1 h 33"/>
                  <a:gd name="T22" fmla="*/ 36 w 36"/>
                  <a:gd name="T23" fmla="*/ 0 h 33"/>
                  <a:gd name="T24" fmla="*/ 34 w 36"/>
                  <a:gd name="T25" fmla="*/ 0 h 33"/>
                  <a:gd name="T26" fmla="*/ 1 w 36"/>
                  <a:gd name="T27" fmla="*/ 0 h 33"/>
                  <a:gd name="T28" fmla="*/ 0 w 36"/>
                  <a:gd name="T29" fmla="*/ 0 h 33"/>
                  <a:gd name="T30" fmla="*/ 0 w 36"/>
                  <a:gd name="T31" fmla="*/ 1 h 33"/>
                  <a:gd name="T32" fmla="*/ 0 w 36"/>
                  <a:gd name="T33" fmla="*/ 31 h 33"/>
                  <a:gd name="T34" fmla="*/ 0 w 36"/>
                  <a:gd name="T35" fmla="*/ 32 h 33"/>
                  <a:gd name="T36" fmla="*/ 1 w 36"/>
                  <a:gd name="T37" fmla="*/ 33 h 33"/>
                  <a:gd name="T38" fmla="*/ 34 w 36"/>
                  <a:gd name="T39" fmla="*/ 33 h 33"/>
                  <a:gd name="T40" fmla="*/ 36 w 36"/>
                  <a:gd name="T41" fmla="*/ 32 h 33"/>
                  <a:gd name="T42" fmla="*/ 36 w 36"/>
                  <a:gd name="T43" fmla="*/ 31 h 33"/>
                  <a:gd name="T44" fmla="*/ 34 w 36"/>
                  <a:gd name="T45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33">
                    <a:moveTo>
                      <a:pt x="34" y="31"/>
                    </a:moveTo>
                    <a:cubicBezTo>
                      <a:pt x="34" y="29"/>
                      <a:pt x="34" y="29"/>
                      <a:pt x="3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0"/>
                      <a:pt x="36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1" y="33"/>
                      <a:pt x="1" y="33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5" y="33"/>
                      <a:pt x="35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lnTo>
                      <a:pt x="3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236"/>
              <p:cNvSpPr/>
              <p:nvPr/>
            </p:nvSpPr>
            <p:spPr bwMode="auto">
              <a:xfrm>
                <a:off x="4157663" y="2295525"/>
                <a:ext cx="44450" cy="71438"/>
              </a:xfrm>
              <a:custGeom>
                <a:avLst/>
                <a:gdLst>
                  <a:gd name="T0" fmla="*/ 0 w 28"/>
                  <a:gd name="T1" fmla="*/ 45 h 45"/>
                  <a:gd name="T2" fmla="*/ 28 w 28"/>
                  <a:gd name="T3" fmla="*/ 45 h 45"/>
                  <a:gd name="T4" fmla="*/ 28 w 28"/>
                  <a:gd name="T5" fmla="*/ 36 h 45"/>
                  <a:gd name="T6" fmla="*/ 9 w 28"/>
                  <a:gd name="T7" fmla="*/ 36 h 45"/>
                  <a:gd name="T8" fmla="*/ 9 w 28"/>
                  <a:gd name="T9" fmla="*/ 0 h 45"/>
                  <a:gd name="T10" fmla="*/ 0 w 28"/>
                  <a:gd name="T11" fmla="*/ 0 h 45"/>
                  <a:gd name="T12" fmla="*/ 0 w 28"/>
                  <a:gd name="T1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5">
                    <a:moveTo>
                      <a:pt x="0" y="45"/>
                    </a:moveTo>
                    <a:lnTo>
                      <a:pt x="28" y="45"/>
                    </a:lnTo>
                    <a:lnTo>
                      <a:pt x="28" y="36"/>
                    </a:lnTo>
                    <a:lnTo>
                      <a:pt x="9" y="36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237"/>
              <p:cNvSpPr>
                <a:spLocks noEditPoints="1"/>
              </p:cNvSpPr>
              <p:nvPr/>
            </p:nvSpPr>
            <p:spPr bwMode="auto">
              <a:xfrm>
                <a:off x="4284663" y="2295525"/>
                <a:ext cx="68263" cy="71438"/>
              </a:xfrm>
              <a:custGeom>
                <a:avLst/>
                <a:gdLst>
                  <a:gd name="T0" fmla="*/ 9 w 18"/>
                  <a:gd name="T1" fmla="*/ 3 h 19"/>
                  <a:gd name="T2" fmla="*/ 13 w 18"/>
                  <a:gd name="T3" fmla="*/ 9 h 19"/>
                  <a:gd name="T4" fmla="*/ 9 w 18"/>
                  <a:gd name="T5" fmla="*/ 16 h 19"/>
                  <a:gd name="T6" fmla="*/ 4 w 18"/>
                  <a:gd name="T7" fmla="*/ 9 h 19"/>
                  <a:gd name="T8" fmla="*/ 9 w 18"/>
                  <a:gd name="T9" fmla="*/ 3 h 19"/>
                  <a:gd name="T10" fmla="*/ 9 w 18"/>
                  <a:gd name="T11" fmla="*/ 0 h 19"/>
                  <a:gd name="T12" fmla="*/ 0 w 18"/>
                  <a:gd name="T13" fmla="*/ 9 h 19"/>
                  <a:gd name="T14" fmla="*/ 9 w 18"/>
                  <a:gd name="T15" fmla="*/ 19 h 19"/>
                  <a:gd name="T16" fmla="*/ 18 w 18"/>
                  <a:gd name="T17" fmla="*/ 9 h 19"/>
                  <a:gd name="T18" fmla="*/ 9 w 18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9">
                    <a:moveTo>
                      <a:pt x="9" y="3"/>
                    </a:moveTo>
                    <a:cubicBezTo>
                      <a:pt x="12" y="3"/>
                      <a:pt x="13" y="6"/>
                      <a:pt x="13" y="9"/>
                    </a:cubicBezTo>
                    <a:cubicBezTo>
                      <a:pt x="13" y="13"/>
                      <a:pt x="12" y="16"/>
                      <a:pt x="9" y="16"/>
                    </a:cubicBezTo>
                    <a:cubicBezTo>
                      <a:pt x="6" y="16"/>
                      <a:pt x="4" y="13"/>
                      <a:pt x="4" y="9"/>
                    </a:cubicBezTo>
                    <a:cubicBezTo>
                      <a:pt x="4" y="6"/>
                      <a:pt x="6" y="3"/>
                      <a:pt x="9" y="3"/>
                    </a:cubicBezTo>
                    <a:close/>
                    <a:moveTo>
                      <a:pt x="9" y="0"/>
                    </a:moveTo>
                    <a:cubicBezTo>
                      <a:pt x="3" y="0"/>
                      <a:pt x="0" y="4"/>
                      <a:pt x="0" y="9"/>
                    </a:cubicBezTo>
                    <a:cubicBezTo>
                      <a:pt x="0" y="15"/>
                      <a:pt x="3" y="19"/>
                      <a:pt x="9" y="19"/>
                    </a:cubicBezTo>
                    <a:cubicBezTo>
                      <a:pt x="14" y="19"/>
                      <a:pt x="18" y="15"/>
                      <a:pt x="18" y="9"/>
                    </a:cubicBezTo>
                    <a:cubicBezTo>
                      <a:pt x="18" y="4"/>
                      <a:pt x="15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238"/>
              <p:cNvSpPr/>
              <p:nvPr/>
            </p:nvSpPr>
            <p:spPr bwMode="auto">
              <a:xfrm>
                <a:off x="4144963" y="2430463"/>
                <a:ext cx="65088" cy="71438"/>
              </a:xfrm>
              <a:custGeom>
                <a:avLst/>
                <a:gdLst>
                  <a:gd name="T0" fmla="*/ 11 w 17"/>
                  <a:gd name="T1" fmla="*/ 19 h 19"/>
                  <a:gd name="T2" fmla="*/ 17 w 17"/>
                  <a:gd name="T3" fmla="*/ 0 h 19"/>
                  <a:gd name="T4" fmla="*/ 13 w 17"/>
                  <a:gd name="T5" fmla="*/ 0 h 19"/>
                  <a:gd name="T6" fmla="*/ 11 w 17"/>
                  <a:gd name="T7" fmla="*/ 8 h 19"/>
                  <a:gd name="T8" fmla="*/ 9 w 17"/>
                  <a:gd name="T9" fmla="*/ 15 h 19"/>
                  <a:gd name="T10" fmla="*/ 9 w 17"/>
                  <a:gd name="T11" fmla="*/ 15 h 19"/>
                  <a:gd name="T12" fmla="*/ 7 w 17"/>
                  <a:gd name="T13" fmla="*/ 8 h 19"/>
                  <a:gd name="T14" fmla="*/ 5 w 17"/>
                  <a:gd name="T15" fmla="*/ 0 h 19"/>
                  <a:gd name="T16" fmla="*/ 0 w 17"/>
                  <a:gd name="T17" fmla="*/ 0 h 19"/>
                  <a:gd name="T18" fmla="*/ 6 w 17"/>
                  <a:gd name="T19" fmla="*/ 19 h 19"/>
                  <a:gd name="T20" fmla="*/ 11 w 17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9">
                    <a:moveTo>
                      <a:pt x="11" y="19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10"/>
                      <a:pt x="9" y="12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2"/>
                      <a:pt x="8" y="10"/>
                      <a:pt x="7" y="8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19"/>
                      <a:pt x="6" y="19"/>
                      <a:pt x="6" y="19"/>
                    </a:cubicBezTo>
                    <a:lnTo>
                      <a:pt x="11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239"/>
              <p:cNvSpPr/>
              <p:nvPr/>
            </p:nvSpPr>
            <p:spPr bwMode="auto">
              <a:xfrm>
                <a:off x="4295775" y="2430463"/>
                <a:ext cx="44450" cy="71438"/>
              </a:xfrm>
              <a:custGeom>
                <a:avLst/>
                <a:gdLst>
                  <a:gd name="T0" fmla="*/ 26 w 28"/>
                  <a:gd name="T1" fmla="*/ 17 h 45"/>
                  <a:gd name="T2" fmla="*/ 9 w 28"/>
                  <a:gd name="T3" fmla="*/ 17 h 45"/>
                  <a:gd name="T4" fmla="*/ 9 w 28"/>
                  <a:gd name="T5" fmla="*/ 10 h 45"/>
                  <a:gd name="T6" fmla="*/ 26 w 28"/>
                  <a:gd name="T7" fmla="*/ 10 h 45"/>
                  <a:gd name="T8" fmla="*/ 26 w 28"/>
                  <a:gd name="T9" fmla="*/ 0 h 45"/>
                  <a:gd name="T10" fmla="*/ 0 w 28"/>
                  <a:gd name="T11" fmla="*/ 0 h 45"/>
                  <a:gd name="T12" fmla="*/ 0 w 28"/>
                  <a:gd name="T13" fmla="*/ 45 h 45"/>
                  <a:gd name="T14" fmla="*/ 28 w 28"/>
                  <a:gd name="T15" fmla="*/ 45 h 45"/>
                  <a:gd name="T16" fmla="*/ 28 w 28"/>
                  <a:gd name="T17" fmla="*/ 36 h 45"/>
                  <a:gd name="T18" fmla="*/ 9 w 28"/>
                  <a:gd name="T19" fmla="*/ 36 h 45"/>
                  <a:gd name="T20" fmla="*/ 9 w 28"/>
                  <a:gd name="T21" fmla="*/ 26 h 45"/>
                  <a:gd name="T22" fmla="*/ 26 w 28"/>
                  <a:gd name="T23" fmla="*/ 26 h 45"/>
                  <a:gd name="T24" fmla="*/ 26 w 28"/>
                  <a:gd name="T25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45">
                    <a:moveTo>
                      <a:pt x="26" y="17"/>
                    </a:moveTo>
                    <a:lnTo>
                      <a:pt x="9" y="17"/>
                    </a:lnTo>
                    <a:lnTo>
                      <a:pt x="9" y="10"/>
                    </a:lnTo>
                    <a:lnTo>
                      <a:pt x="26" y="10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45"/>
                    </a:lnTo>
                    <a:lnTo>
                      <a:pt x="28" y="45"/>
                    </a:lnTo>
                    <a:lnTo>
                      <a:pt x="28" y="36"/>
                    </a:lnTo>
                    <a:lnTo>
                      <a:pt x="9" y="36"/>
                    </a:lnTo>
                    <a:lnTo>
                      <a:pt x="9" y="26"/>
                    </a:lnTo>
                    <a:lnTo>
                      <a:pt x="26" y="26"/>
                    </a:lnTo>
                    <a:lnTo>
                      <a:pt x="2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4" name="椭圆 73"/>
          <p:cNvSpPr/>
          <p:nvPr/>
        </p:nvSpPr>
        <p:spPr>
          <a:xfrm>
            <a:off x="5777170" y="475715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 flipH="1">
            <a:off x="5788151" y="243694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 flipH="1">
            <a:off x="7089198" y="344215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7" name="椭圆 76"/>
          <p:cNvSpPr/>
          <p:nvPr/>
        </p:nvSpPr>
        <p:spPr>
          <a:xfrm flipH="1">
            <a:off x="4761500" y="348042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 flipH="1">
            <a:off x="6032731" y="243694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 flipH="1">
            <a:off x="4775117" y="368462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0" name="椭圆 79"/>
          <p:cNvSpPr/>
          <p:nvPr/>
        </p:nvSpPr>
        <p:spPr>
          <a:xfrm flipH="1">
            <a:off x="7089198" y="368462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6022401" y="476406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7964805" y="1043940"/>
            <a:ext cx="4122420" cy="1872260"/>
            <a:chOff x="7970230" y="2855479"/>
            <a:chExt cx="2610516" cy="1831514"/>
          </a:xfrm>
        </p:grpSpPr>
        <p:sp>
          <p:nvSpPr>
            <p:cNvPr id="83" name="矩形 82"/>
            <p:cNvSpPr/>
            <p:nvPr/>
          </p:nvSpPr>
          <p:spPr>
            <a:xfrm>
              <a:off x="7976816" y="2855479"/>
              <a:ext cx="2603929" cy="4807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2</a:t>
              </a: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、熟悉被测系统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970230" y="3230325"/>
              <a:ext cx="2610516" cy="1456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altLang="zh-CN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2.1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web测试，就得懂js、css、    html、xpath</a:t>
              </a:r>
              <a:endParaRPr lang="en-US" altLang="zh-CN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2.2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移动端测试，你就得具备Android 开发基础和iOS开发基础，会debug app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2.3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C/S测试你就要很熟悉TCP、IP协议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48335" y="1212215"/>
            <a:ext cx="3557906" cy="1412477"/>
            <a:chOff x="1448621" y="1622789"/>
            <a:chExt cx="2721473" cy="1412324"/>
          </a:xfrm>
        </p:grpSpPr>
        <p:sp>
          <p:nvSpPr>
            <p:cNvPr id="86" name="矩形 85"/>
            <p:cNvSpPr/>
            <p:nvPr/>
          </p:nvSpPr>
          <p:spPr>
            <a:xfrm>
              <a:off x="1448621" y="1622789"/>
              <a:ext cx="2603929" cy="491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</a:t>
              </a:r>
              <a:r>
                <a:rPr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拥有代码能力</a:t>
              </a:r>
              <a:endParaRPr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665134" y="1825569"/>
              <a:ext cx="2504960" cy="12095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自己可以动手写必要的代码！掌握一门开发语言：java、Python、ruby、c#，选 你所爱的爱起来！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8051800" y="3919220"/>
            <a:ext cx="4582160" cy="1774514"/>
            <a:chOff x="7896498" y="3828926"/>
            <a:chExt cx="3078879" cy="1683725"/>
          </a:xfrm>
        </p:grpSpPr>
        <p:sp>
          <p:nvSpPr>
            <p:cNvPr id="89" name="矩形 88"/>
            <p:cNvSpPr/>
            <p:nvPr/>
          </p:nvSpPr>
          <p:spPr>
            <a:xfrm>
              <a:off x="7896498" y="3828926"/>
              <a:ext cx="3054132" cy="4663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3</a:t>
              </a: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、掌握一套自动化测试框架(工具)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7955952" y="4364866"/>
              <a:ext cx="3019425" cy="1147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elenium/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ppium；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unit/testng；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obot 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ramework/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Jmeter</a:t>
              </a:r>
              <a:r>
                <a:rPr lang="zh-CN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</a:t>
              </a:r>
              <a:endParaRPr lang="zh-CN" altLang="zh-CN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endParaRPr lang="zh-CN" altLang="zh-CN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Loadrunner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Jmeter</a:t>
              </a:r>
              <a:r>
                <a:rPr lang="zh-CN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zh-CN" altLang="zh-CN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565150" y="3885565"/>
            <a:ext cx="4493895" cy="1304340"/>
            <a:chOff x="1434343" y="4295997"/>
            <a:chExt cx="2603929" cy="1304848"/>
          </a:xfrm>
        </p:grpSpPr>
        <p:sp>
          <p:nvSpPr>
            <p:cNvPr id="92" name="矩形 91"/>
            <p:cNvSpPr/>
            <p:nvPr/>
          </p:nvSpPr>
          <p:spPr>
            <a:xfrm>
              <a:off x="1434343" y="4295997"/>
              <a:ext cx="2603929" cy="491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4</a:t>
              </a: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、善于学习，达到知其然知其所以然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533312" y="4670843"/>
              <a:ext cx="2504960" cy="9300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IT行业变化太快，新兴的东西出现的频率快，只有不断地学习，才能与时俱进，不被淘汰。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6509" y="251415"/>
            <a:ext cx="2989943" cy="47078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4</a:t>
            </a:r>
            <a:endParaRPr 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74745" y="1886585"/>
            <a:ext cx="53536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功能测试工程师自我成长与兑变</a:t>
            </a:r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？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087988" y="28367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H="1" flipV="1">
            <a:off x="6087553" y="2985448"/>
            <a:ext cx="1603375" cy="2292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6340951" y="2822258"/>
            <a:ext cx="2814955" cy="577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  <p:bldP spid="49" grpId="0"/>
      <p:bldP spid="4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246120" y="548640"/>
            <a:ext cx="61652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功能测试工程师自我成长与兑变（</a:t>
            </a:r>
            <a:r>
              <a:rPr lang="en-US" altLang="zh-CN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endParaRPr lang="zh-CN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84375" y="1056005"/>
            <a:ext cx="944753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 fontAlgn="auto">
              <a:lnSpc>
                <a:spcPct val="200000"/>
              </a:lnSpc>
              <a:defRPr/>
            </a:pPr>
            <a:r>
              <a:rPr lang="zh-CN" altLang="en-US"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一、加固自身的测试基础：</a:t>
            </a:r>
            <a:endParaRPr lang="zh-CN" altLang="en-US" sz="24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341541" y="105591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7875" y="1976120"/>
            <a:ext cx="7981950" cy="43529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227070" y="350520"/>
            <a:ext cx="61652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功能测试工程师自我成长与兑变（</a:t>
            </a:r>
            <a:r>
              <a:rPr lang="en-US" altLang="zh-CN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endParaRPr lang="zh-CN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84375" y="1056005"/>
            <a:ext cx="944753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 fontAlgn="auto">
              <a:lnSpc>
                <a:spcPct val="200000"/>
              </a:lnSpc>
              <a:defRPr/>
            </a:pPr>
            <a:r>
              <a:rPr lang="zh-CN" altLang="en-US"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二、拓展自身的接口测试技能水平：</a:t>
            </a:r>
            <a:endParaRPr lang="zh-CN" altLang="en-US" sz="24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341541" y="105591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4375" y="2131060"/>
            <a:ext cx="8029575" cy="44100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  <p:bldP spid="29" grpId="0"/>
      <p:bldP spid="2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椭圆 119"/>
          <p:cNvSpPr/>
          <p:nvPr/>
        </p:nvSpPr>
        <p:spPr>
          <a:xfrm>
            <a:off x="-362465" y="17216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-287261" y="209594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-1137429" y="431960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-160020" y="6047105"/>
            <a:ext cx="786130" cy="78613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233045" y="3948430"/>
            <a:ext cx="487680" cy="48768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499743" y="2155352"/>
            <a:ext cx="395208" cy="396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1217930" y="2886710"/>
            <a:ext cx="1020445" cy="10223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268" y="1652904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315807" y="1277884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5971" y="1027275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215" y="-12077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435970" y="-557904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7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476885" y="4739005"/>
            <a:ext cx="621030" cy="62103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135" y="469256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455401" y="-1764747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4216317" y="-1072070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8975" y="2095947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82" y="215494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7941461" y="76662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610" y="7335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6997251" y="-68448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9316085" y="939165"/>
            <a:ext cx="635635" cy="63563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50762" y="52405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5815" y="152141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10518714" y="-71564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243219" y="376074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12475802" y="-38002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stCxn id="134" idx="5"/>
            <a:endCxn id="129" idx="0"/>
          </p:cNvCxnSpPr>
          <p:nvPr/>
        </p:nvCxnSpPr>
        <p:spPr>
          <a:xfrm>
            <a:off x="708777" y="-1510924"/>
            <a:ext cx="875619" cy="25381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31" idx="4"/>
            <a:endCxn id="129" idx="0"/>
          </p:cNvCxnSpPr>
          <p:nvPr/>
        </p:nvCxnSpPr>
        <p:spPr>
          <a:xfrm>
            <a:off x="1584395" y="-260533"/>
            <a:ext cx="1" cy="128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4394" y="217155"/>
            <a:ext cx="1313698" cy="78945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  <a:endCxn id="120" idx="5"/>
          </p:cNvCxnSpPr>
          <p:nvPr/>
        </p:nvCxnSpPr>
        <p:spPr>
          <a:xfrm flipH="1" flipV="1">
            <a:off x="-163117" y="216916"/>
            <a:ext cx="1599088" cy="959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121" idx="7"/>
          </p:cNvCxnSpPr>
          <p:nvPr/>
        </p:nvCxnSpPr>
        <p:spPr>
          <a:xfrm flipH="1">
            <a:off x="-33885" y="1185607"/>
            <a:ext cx="1454138" cy="9538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  <a:endCxn id="121" idx="7"/>
          </p:cNvCxnSpPr>
          <p:nvPr/>
        </p:nvCxnSpPr>
        <p:spPr>
          <a:xfrm flipH="1" flipV="1">
            <a:off x="-33657" y="2139992"/>
            <a:ext cx="533400" cy="2133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697347" y="1324772"/>
            <a:ext cx="887095" cy="83058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697347" y="1531147"/>
            <a:ext cx="1661795" cy="6242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89347" y="1281098"/>
            <a:ext cx="626745" cy="1454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476975" y="2493359"/>
            <a:ext cx="80645" cy="14547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21" idx="5"/>
            <a:endCxn id="124" idx="1"/>
          </p:cNvCxnSpPr>
          <p:nvPr/>
        </p:nvCxnSpPr>
        <p:spPr>
          <a:xfrm>
            <a:off x="-33885" y="2349769"/>
            <a:ext cx="337820" cy="16700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  <a:endCxn id="122" idx="6"/>
          </p:cNvCxnSpPr>
          <p:nvPr/>
        </p:nvCxnSpPr>
        <p:spPr>
          <a:xfrm flipH="1">
            <a:off x="-903686" y="4019712"/>
            <a:ext cx="1207770" cy="4171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232964" y="4364854"/>
            <a:ext cx="71120" cy="16821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233081" y="5268923"/>
            <a:ext cx="334645" cy="7778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>
            <a:off x="697347" y="2551352"/>
            <a:ext cx="90170" cy="21875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0916" y="3397631"/>
            <a:ext cx="497205" cy="794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836779" y="2493664"/>
            <a:ext cx="530225" cy="5429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V="1">
            <a:off x="1728496" y="1575085"/>
            <a:ext cx="735965" cy="13119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089352" y="1990744"/>
            <a:ext cx="1614170" cy="10458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7819" y="275134"/>
            <a:ext cx="805053" cy="13777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612325" y="617942"/>
            <a:ext cx="2162810" cy="8083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2820" y="1175961"/>
            <a:ext cx="1912448" cy="6748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1007191" y="3759191"/>
            <a:ext cx="360045" cy="10706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599" y="723078"/>
            <a:ext cx="836009" cy="9878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130" idx="7"/>
            <a:endCxn id="135" idx="3"/>
          </p:cNvCxnSpPr>
          <p:nvPr/>
        </p:nvCxnSpPr>
        <p:spPr>
          <a:xfrm flipV="1">
            <a:off x="3177546" y="-818247"/>
            <a:ext cx="1082244" cy="7554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31" idx="5"/>
            <a:endCxn id="130" idx="2"/>
          </p:cNvCxnSpPr>
          <p:nvPr/>
        </p:nvCxnSpPr>
        <p:spPr>
          <a:xfrm>
            <a:off x="1689346" y="-304082"/>
            <a:ext cx="1150869" cy="3812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423" y="77182"/>
            <a:ext cx="1539712" cy="5407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35" idx="4"/>
            <a:endCxn id="133" idx="1"/>
          </p:cNvCxnSpPr>
          <p:nvPr/>
        </p:nvCxnSpPr>
        <p:spPr>
          <a:xfrm>
            <a:off x="4364742" y="-774698"/>
            <a:ext cx="453866" cy="128750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476" y="1850857"/>
            <a:ext cx="948499" cy="3620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526" y="2212929"/>
            <a:ext cx="871059" cy="1417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V="1">
            <a:off x="2845295" y="2296282"/>
            <a:ext cx="2182963" cy="152806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511" y="723078"/>
            <a:ext cx="1065074" cy="1466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369" y="1019814"/>
            <a:ext cx="1725930" cy="11696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144" idx="4"/>
            <a:endCxn id="138" idx="0"/>
          </p:cNvCxnSpPr>
          <p:nvPr/>
        </p:nvCxnSpPr>
        <p:spPr>
          <a:xfrm>
            <a:off x="7145676" y="-387109"/>
            <a:ext cx="944245" cy="11537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1984" y="269556"/>
            <a:ext cx="3441972" cy="3483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  <a:endCxn id="144" idx="3"/>
          </p:cNvCxnSpPr>
          <p:nvPr/>
        </p:nvCxnSpPr>
        <p:spPr>
          <a:xfrm flipV="1">
            <a:off x="5028511" y="-430658"/>
            <a:ext cx="2012213" cy="94346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8237675" y="915313"/>
            <a:ext cx="2237740" cy="317309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35" idx="5"/>
            <a:endCxn id="140" idx="1"/>
          </p:cNvCxnSpPr>
          <p:nvPr/>
        </p:nvCxnSpPr>
        <p:spPr>
          <a:xfrm>
            <a:off x="4469693" y="-818247"/>
            <a:ext cx="6049010" cy="48018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4"/>
          </p:cNvCxnSpPr>
          <p:nvPr/>
        </p:nvCxnSpPr>
        <p:spPr>
          <a:xfrm flipH="1" flipV="1">
            <a:off x="9634220" y="1574800"/>
            <a:ext cx="1137920" cy="25133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139" idx="6"/>
            <a:endCxn id="150" idx="3"/>
          </p:cNvCxnSpPr>
          <p:nvPr/>
        </p:nvCxnSpPr>
        <p:spPr>
          <a:xfrm flipV="1">
            <a:off x="8931818" y="-461826"/>
            <a:ext cx="1630369" cy="7331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0"/>
            <a:endCxn id="150" idx="4"/>
          </p:cNvCxnSpPr>
          <p:nvPr/>
        </p:nvCxnSpPr>
        <p:spPr>
          <a:xfrm flipV="1">
            <a:off x="9634220" y="-418465"/>
            <a:ext cx="1033145" cy="13576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  <a:endCxn id="150" idx="4"/>
          </p:cNvCxnSpPr>
          <p:nvPr/>
        </p:nvCxnSpPr>
        <p:spPr>
          <a:xfrm flipH="1" flipV="1">
            <a:off x="10667115" y="-418179"/>
            <a:ext cx="61595" cy="44018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818" y="271304"/>
            <a:ext cx="2718944" cy="4014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  <a:endCxn id="150" idx="5"/>
          </p:cNvCxnSpPr>
          <p:nvPr/>
        </p:nvCxnSpPr>
        <p:spPr>
          <a:xfrm flipH="1" flipV="1">
            <a:off x="10772090" y="-461826"/>
            <a:ext cx="1291602" cy="20412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9951682" y="1257446"/>
            <a:ext cx="2112010" cy="3219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4138" y="777872"/>
            <a:ext cx="159554" cy="801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39" idx="1"/>
            <a:endCxn id="144" idx="5"/>
          </p:cNvCxnSpPr>
          <p:nvPr/>
        </p:nvCxnSpPr>
        <p:spPr>
          <a:xfrm flipH="1" flipV="1">
            <a:off x="7250627" y="-430658"/>
            <a:ext cx="1343860" cy="5619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391644" y="2389140"/>
            <a:ext cx="784225" cy="137160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089352" y="3759307"/>
            <a:ext cx="3154045" cy="1498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5028511" y="722443"/>
            <a:ext cx="2912745" cy="1924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stCxn id="183" idx="3"/>
            <a:endCxn id="147" idx="7"/>
          </p:cNvCxnSpPr>
          <p:nvPr/>
        </p:nvCxnSpPr>
        <p:spPr>
          <a:xfrm flipH="1">
            <a:off x="11904138" y="-126198"/>
            <a:ext cx="615137" cy="6937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603885" y="408940"/>
            <a:ext cx="5389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a typeface="微软雅黑" panose="020B0503020204020204" pitchFamily="34" charset="-122"/>
              </a:rPr>
              <a:t>分享内容大纲：</a:t>
            </a:r>
            <a:endParaRPr lang="zh-CN" altLang="en-US" sz="5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10562509" y="56828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945549" y="2951538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6945549" y="3762813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27785" y="1652905"/>
            <a:ext cx="6613525" cy="616585"/>
            <a:chOff x="1899" y="7301"/>
            <a:chExt cx="8182" cy="918"/>
          </a:xfrm>
        </p:grpSpPr>
        <p:sp>
          <p:nvSpPr>
            <p:cNvPr id="153" name="椭圆 152"/>
            <p:cNvSpPr/>
            <p:nvPr/>
          </p:nvSpPr>
          <p:spPr>
            <a:xfrm>
              <a:off x="1899" y="7301"/>
              <a:ext cx="918" cy="9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rgbClr val="FBFDFE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988" y="7301"/>
              <a:ext cx="7093" cy="781"/>
              <a:chOff x="8858444" y="2013481"/>
              <a:chExt cx="2245560" cy="495300"/>
            </a:xfrm>
          </p:grpSpPr>
          <p:sp>
            <p:nvSpPr>
              <p:cNvPr id="164" name="矩形 163"/>
              <p:cNvSpPr/>
              <p:nvPr/>
            </p:nvSpPr>
            <p:spPr>
              <a:xfrm>
                <a:off x="8858444" y="2013481"/>
                <a:ext cx="1993853" cy="4953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文本框 164"/>
              <p:cNvSpPr txBox="1"/>
              <p:nvPr/>
            </p:nvSpPr>
            <p:spPr>
              <a:xfrm>
                <a:off x="8870218" y="2038207"/>
                <a:ext cx="2233786" cy="4345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altLang="zh-CN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、</a:t>
                </a:r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回顾</a:t>
                </a:r>
                <a:r>
                  <a:rPr lang="en-US" altLang="zh-CN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2018</a:t>
                </a:r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软件测试行业发展状况</a:t>
                </a:r>
                <a:endPara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" name="椭圆 2"/>
          <p:cNvSpPr/>
          <p:nvPr/>
        </p:nvSpPr>
        <p:spPr>
          <a:xfrm>
            <a:off x="10562509" y="6148508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0375184" y="3819328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94865" y="2467610"/>
            <a:ext cx="6574155" cy="606425"/>
            <a:chOff x="1899" y="7301"/>
            <a:chExt cx="7850" cy="918"/>
          </a:xfrm>
        </p:grpSpPr>
        <p:sp>
          <p:nvSpPr>
            <p:cNvPr id="6" name="椭圆 5"/>
            <p:cNvSpPr/>
            <p:nvPr/>
          </p:nvSpPr>
          <p:spPr>
            <a:xfrm>
              <a:off x="1899" y="7301"/>
              <a:ext cx="918" cy="9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rgbClr val="FBFDFE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988" y="7301"/>
              <a:ext cx="6761" cy="781"/>
              <a:chOff x="8858444" y="2013481"/>
              <a:chExt cx="2140348" cy="49530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8858444" y="2013481"/>
                <a:ext cx="1993853" cy="4953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870158" y="2038214"/>
                <a:ext cx="2128634" cy="4419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、测试工程师职业发展瓶颈</a:t>
                </a:r>
                <a:endPara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2922270" y="3241675"/>
            <a:ext cx="6563360" cy="609600"/>
            <a:chOff x="1899" y="7301"/>
            <a:chExt cx="7716" cy="918"/>
          </a:xfrm>
        </p:grpSpPr>
        <p:sp>
          <p:nvSpPr>
            <p:cNvPr id="19" name="椭圆 18"/>
            <p:cNvSpPr/>
            <p:nvPr/>
          </p:nvSpPr>
          <p:spPr>
            <a:xfrm>
              <a:off x="1899" y="7301"/>
              <a:ext cx="918" cy="9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rgbClr val="FBFDFE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988" y="7301"/>
              <a:ext cx="6627" cy="781"/>
              <a:chOff x="8858444" y="2013481"/>
              <a:chExt cx="2098072" cy="49530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858444" y="2013481"/>
                <a:ext cx="1993853" cy="4953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870199" y="2038214"/>
                <a:ext cx="2086317" cy="439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、功能测试工程师</a:t>
                </a:r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pitchFamily="34" charset="-122"/>
                    <a:sym typeface="+mn-ea"/>
                  </a:rPr>
                  <a:t>该如何成功转型？</a:t>
                </a:r>
                <a:endPara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2048510" y="4062730"/>
            <a:ext cx="6563360" cy="609600"/>
            <a:chOff x="1899" y="7301"/>
            <a:chExt cx="7716" cy="918"/>
          </a:xfrm>
        </p:grpSpPr>
        <p:sp>
          <p:nvSpPr>
            <p:cNvPr id="29" name="椭圆 28"/>
            <p:cNvSpPr/>
            <p:nvPr/>
          </p:nvSpPr>
          <p:spPr>
            <a:xfrm>
              <a:off x="1899" y="7301"/>
              <a:ext cx="918" cy="9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rgbClr val="FBFDFE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2988" y="7301"/>
              <a:ext cx="6627" cy="781"/>
              <a:chOff x="8858444" y="2013481"/>
              <a:chExt cx="2098072" cy="495300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8858444" y="2013481"/>
                <a:ext cx="1993853" cy="4953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8870199" y="2038214"/>
                <a:ext cx="2086317" cy="439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、功能测试工程师自我成长与兑变？</a:t>
                </a:r>
                <a:endPara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1249680" y="4949825"/>
            <a:ext cx="6563360" cy="855843"/>
            <a:chOff x="1899" y="7301"/>
            <a:chExt cx="7716" cy="1289"/>
          </a:xfrm>
        </p:grpSpPr>
        <p:sp>
          <p:nvSpPr>
            <p:cNvPr id="34" name="椭圆 33"/>
            <p:cNvSpPr/>
            <p:nvPr/>
          </p:nvSpPr>
          <p:spPr>
            <a:xfrm>
              <a:off x="1899" y="7301"/>
              <a:ext cx="918" cy="9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rgbClr val="FBFDFE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988" y="7301"/>
              <a:ext cx="6627" cy="1289"/>
              <a:chOff x="8858444" y="2013481"/>
              <a:chExt cx="2098072" cy="817352"/>
            </a:xfrm>
          </p:grpSpPr>
          <p:sp>
            <p:nvSpPr>
              <p:cNvPr id="36" name="矩形 35"/>
              <p:cNvSpPr/>
              <p:nvPr/>
            </p:nvSpPr>
            <p:spPr>
              <a:xfrm>
                <a:off x="8858444" y="2013481"/>
                <a:ext cx="1993853" cy="4953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8870199" y="2038214"/>
                <a:ext cx="2086317" cy="7926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5</a:t>
                </a:r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、</a:t>
                </a:r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pitchFamily="34" charset="-122"/>
                    <a:sym typeface="+mn-ea"/>
                  </a:rPr>
                  <a:t>RanorexStudio9.0 </a:t>
                </a:r>
                <a:r>
                  <a:rPr lang="en-US" altLang="zh-CN" sz="2400" b="1" dirty="0">
                    <a:solidFill>
                      <a:schemeClr val="bg1"/>
                    </a:solidFill>
                    <a:ea typeface="微软雅黑" panose="020B0503020204020204" pitchFamily="34" charset="-122"/>
                    <a:sym typeface="+mn-ea"/>
                  </a:rPr>
                  <a:t>GUI</a:t>
                </a:r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pitchFamily="34" charset="-122"/>
                    <a:sym typeface="+mn-ea"/>
                  </a:rPr>
                  <a:t>测试应用入门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endPara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603885" y="5766435"/>
            <a:ext cx="6563360" cy="609600"/>
            <a:chOff x="1899" y="7301"/>
            <a:chExt cx="7716" cy="918"/>
          </a:xfrm>
        </p:grpSpPr>
        <p:sp>
          <p:nvSpPr>
            <p:cNvPr id="39" name="椭圆 38"/>
            <p:cNvSpPr/>
            <p:nvPr/>
          </p:nvSpPr>
          <p:spPr>
            <a:xfrm>
              <a:off x="1899" y="7301"/>
              <a:ext cx="918" cy="91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rgbClr val="FBFDFE">
                    <a:alpha val="25000"/>
                  </a:srgb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2988" y="7301"/>
              <a:ext cx="6627" cy="781"/>
              <a:chOff x="8858444" y="2013481"/>
              <a:chExt cx="2098072" cy="495300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8858444" y="2013481"/>
                <a:ext cx="1993853" cy="495300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8870199" y="2038214"/>
                <a:ext cx="2086317" cy="439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p>
                <a:pPr algn="l"/>
                <a:r>
                  <a:rPr lang="en-US" altLang="zh-CN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6</a:t>
                </a:r>
                <a:r>
                  <a:rPr lang="zh-CN" altLang="en-US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、</a:t>
                </a:r>
                <a:r>
                  <a:rPr lang="en-US" altLang="zh-CN" sz="2400" b="1" dirty="0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Q &amp; A</a:t>
                </a:r>
                <a:endPara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1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6" grpId="0" bldLvl="0" animBg="1"/>
      <p:bldP spid="127" grpId="0" bldLvl="0" animBg="1"/>
      <p:bldP spid="128" grpId="0" bldLvl="0" animBg="1"/>
      <p:bldP spid="129" grpId="0" bldLvl="0" animBg="1"/>
      <p:bldP spid="130" grpId="0" bldLvl="0" animBg="1"/>
      <p:bldP spid="131" grpId="0" bldLvl="0" animBg="1"/>
      <p:bldP spid="132" grpId="0" bldLvl="0" animBg="1"/>
      <p:bldP spid="133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8" grpId="0" bldLvl="0" animBg="1"/>
      <p:bldP spid="139" grpId="0" bldLvl="0" animBg="1"/>
      <p:bldP spid="144" grpId="0" bldLvl="0" animBg="1"/>
      <p:bldP spid="145" grpId="0" bldLvl="0" animBg="1"/>
      <p:bldP spid="147" grpId="0" bldLvl="0" animBg="1"/>
      <p:bldP spid="148" grpId="0" bldLvl="0" animBg="1"/>
      <p:bldP spid="150" grpId="0" bldLvl="0" animBg="1"/>
      <p:bldP spid="174" grpId="0" bldLvl="0" animBg="1"/>
      <p:bldP spid="183" grpId="0" bldLvl="0" animBg="1"/>
      <p:bldP spid="151" grpId="0"/>
      <p:bldP spid="154" grpId="0" bldLvl="0" animBg="1"/>
      <p:bldP spid="157" grpId="0" bldLvl="0" animBg="1"/>
      <p:bldP spid="160" grpId="0" bldLvl="0" animBg="1"/>
      <p:bldP spid="3" grpId="0" bldLvl="0" animBg="1"/>
      <p:bldP spid="1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208020" y="246380"/>
            <a:ext cx="61652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功能测试工程师自我成长与兑变（</a:t>
            </a:r>
            <a:r>
              <a:rPr lang="en-US" altLang="zh-CN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endParaRPr lang="zh-CN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84375" y="1056005"/>
            <a:ext cx="944753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 fontAlgn="auto">
              <a:lnSpc>
                <a:spcPct val="200000"/>
              </a:lnSpc>
              <a:defRPr/>
            </a:pPr>
            <a:r>
              <a:rPr lang="zh-CN" altLang="en-US"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三、与时俱进，自我完转自动化测试：</a:t>
            </a:r>
            <a:endParaRPr lang="zh-CN" altLang="en-US" sz="24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341541" y="105591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4375" y="2009775"/>
            <a:ext cx="8039100" cy="44767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  <p:bldP spid="29" grpId="0"/>
      <p:bldP spid="2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236595" y="217805"/>
            <a:ext cx="61652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功能测试工程师自我成长与兑变（</a:t>
            </a:r>
            <a:r>
              <a:rPr lang="en-US" altLang="zh-CN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30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3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pPr algn="ctr"/>
            <a:endParaRPr lang="zh-CN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84375" y="1056005"/>
            <a:ext cx="9447530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 fontAlgn="auto">
              <a:lnSpc>
                <a:spcPct val="200000"/>
              </a:lnSpc>
              <a:defRPr/>
            </a:pPr>
            <a:r>
              <a:rPr lang="zh-CN" altLang="en-US" sz="24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四、学会基础的性能测试技能：</a:t>
            </a:r>
            <a:endParaRPr lang="zh-CN" altLang="en-US" sz="24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341541" y="105591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4375" y="2070100"/>
            <a:ext cx="8039100" cy="4419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6509" y="251415"/>
            <a:ext cx="2989943" cy="47078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5</a:t>
            </a:r>
            <a:endParaRPr 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74745" y="1886585"/>
            <a:ext cx="62236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RanorexStudio9.0 </a:t>
            </a:r>
            <a:r>
              <a:rPr lang="en-US" altLang="zh-CN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GUI</a:t>
            </a:r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测试应用入门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087988" y="28367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H="1" flipV="1">
            <a:off x="6087553" y="2985448"/>
            <a:ext cx="1603375" cy="2292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6340951" y="2822258"/>
            <a:ext cx="2814955" cy="577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  <p:bldP spid="49" grpId="0"/>
      <p:bldP spid="49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椭圆 119"/>
          <p:cNvSpPr/>
          <p:nvPr/>
        </p:nvSpPr>
        <p:spPr>
          <a:xfrm>
            <a:off x="-362465" y="17216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-287261" y="209594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-1137429" y="431960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9588" y="614843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487051" y="4202619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641983" y="1989617"/>
            <a:ext cx="395208" cy="396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2144586" y="311940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645268" y="1652904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2019262" y="1461399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1435971" y="1027275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2840215" y="-12077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435970" y="-557904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7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678938" y="4143393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4775135" y="469256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455401" y="-1764747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4216317" y="-1072070"/>
            <a:ext cx="296849" cy="297372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4988975" y="2095947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059382" y="2154940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6898791" y="107714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8536610" y="73351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8714479" y="1234357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6997251" y="-68448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10126429" y="561661"/>
            <a:ext cx="233551" cy="23396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2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11650762" y="52405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12005815" y="1521412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10518714" y="-715648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5243219" y="376074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12475802" y="-380020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2" name="直接连接符 61"/>
          <p:cNvCxnSpPr>
            <a:stCxn id="134" idx="5"/>
            <a:endCxn id="129" idx="0"/>
          </p:cNvCxnSpPr>
          <p:nvPr/>
        </p:nvCxnSpPr>
        <p:spPr>
          <a:xfrm>
            <a:off x="708777" y="-1510924"/>
            <a:ext cx="875619" cy="253819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31" idx="4"/>
            <a:endCxn id="129" idx="0"/>
          </p:cNvCxnSpPr>
          <p:nvPr/>
        </p:nvCxnSpPr>
        <p:spPr>
          <a:xfrm>
            <a:off x="1584395" y="-260533"/>
            <a:ext cx="1" cy="128780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130" idx="3"/>
          </p:cNvCxnSpPr>
          <p:nvPr/>
        </p:nvCxnSpPr>
        <p:spPr>
          <a:xfrm flipH="1">
            <a:off x="1584394" y="217155"/>
            <a:ext cx="1313698" cy="78945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29" idx="2"/>
            <a:endCxn id="120" idx="5"/>
          </p:cNvCxnSpPr>
          <p:nvPr/>
        </p:nvCxnSpPr>
        <p:spPr>
          <a:xfrm flipH="1" flipV="1">
            <a:off x="-163117" y="216916"/>
            <a:ext cx="1599088" cy="9590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endCxn id="121" idx="7"/>
          </p:cNvCxnSpPr>
          <p:nvPr/>
        </p:nvCxnSpPr>
        <p:spPr>
          <a:xfrm flipH="1">
            <a:off x="-33885" y="1185607"/>
            <a:ext cx="1454138" cy="95388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25" idx="2"/>
            <a:endCxn id="121" idx="7"/>
          </p:cNvCxnSpPr>
          <p:nvPr/>
        </p:nvCxnSpPr>
        <p:spPr>
          <a:xfrm flipH="1" flipV="1">
            <a:off x="-33657" y="2139992"/>
            <a:ext cx="675640" cy="476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5" idx="0"/>
            <a:endCxn id="129" idx="4"/>
          </p:cNvCxnSpPr>
          <p:nvPr/>
        </p:nvCxnSpPr>
        <p:spPr>
          <a:xfrm flipV="1">
            <a:off x="839587" y="1324772"/>
            <a:ext cx="744855" cy="66484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>
            <a:stCxn id="125" idx="0"/>
            <a:endCxn id="128" idx="3"/>
          </p:cNvCxnSpPr>
          <p:nvPr/>
        </p:nvCxnSpPr>
        <p:spPr>
          <a:xfrm flipV="1">
            <a:off x="839587" y="1714662"/>
            <a:ext cx="1223010" cy="2749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29" idx="5"/>
            <a:endCxn id="128" idx="2"/>
          </p:cNvCxnSpPr>
          <p:nvPr/>
        </p:nvCxnSpPr>
        <p:spPr>
          <a:xfrm>
            <a:off x="1689347" y="1281098"/>
            <a:ext cx="329915" cy="32898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>
            <a:stCxn id="125" idx="3"/>
            <a:endCxn id="124" idx="0"/>
          </p:cNvCxnSpPr>
          <p:nvPr/>
        </p:nvCxnSpPr>
        <p:spPr>
          <a:xfrm flipH="1">
            <a:off x="603975" y="2327624"/>
            <a:ext cx="95885" cy="187452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121" idx="5"/>
            <a:endCxn id="124" idx="1"/>
          </p:cNvCxnSpPr>
          <p:nvPr/>
        </p:nvCxnSpPr>
        <p:spPr>
          <a:xfrm>
            <a:off x="-33885" y="2349769"/>
            <a:ext cx="555139" cy="188711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124" idx="1"/>
            <a:endCxn id="122" idx="6"/>
          </p:cNvCxnSpPr>
          <p:nvPr/>
        </p:nvCxnSpPr>
        <p:spPr>
          <a:xfrm flipH="1">
            <a:off x="-903878" y="4236882"/>
            <a:ext cx="1425132" cy="1997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>
            <a:stCxn id="124" idx="3"/>
            <a:endCxn id="123" idx="0"/>
          </p:cNvCxnSpPr>
          <p:nvPr/>
        </p:nvCxnSpPr>
        <p:spPr>
          <a:xfrm flipH="1">
            <a:off x="126364" y="4402319"/>
            <a:ext cx="394890" cy="17461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132" idx="3"/>
            <a:endCxn id="123" idx="0"/>
          </p:cNvCxnSpPr>
          <p:nvPr/>
        </p:nvCxnSpPr>
        <p:spPr>
          <a:xfrm flipH="1">
            <a:off x="126401" y="4342458"/>
            <a:ext cx="586740" cy="180594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>
            <a:stCxn id="125" idx="4"/>
            <a:endCxn id="132" idx="0"/>
          </p:cNvCxnSpPr>
          <p:nvPr/>
        </p:nvCxnSpPr>
        <p:spPr>
          <a:xfrm flipH="1">
            <a:off x="795772" y="2385617"/>
            <a:ext cx="43815" cy="175768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126" idx="2"/>
            <a:endCxn id="124" idx="6"/>
          </p:cNvCxnSpPr>
          <p:nvPr/>
        </p:nvCxnSpPr>
        <p:spPr>
          <a:xfrm flipH="1">
            <a:off x="720916" y="3267456"/>
            <a:ext cx="1423670" cy="10515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stCxn id="126" idx="1"/>
            <a:endCxn id="125" idx="5"/>
          </p:cNvCxnSpPr>
          <p:nvPr/>
        </p:nvCxnSpPr>
        <p:spPr>
          <a:xfrm flipH="1" flipV="1">
            <a:off x="979019" y="2327929"/>
            <a:ext cx="1208405" cy="8350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126" idx="0"/>
            <a:endCxn id="128" idx="4"/>
          </p:cNvCxnSpPr>
          <p:nvPr/>
        </p:nvCxnSpPr>
        <p:spPr>
          <a:xfrm flipH="1" flipV="1">
            <a:off x="2167916" y="1758600"/>
            <a:ext cx="125095" cy="13608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126" idx="7"/>
            <a:endCxn id="127" idx="3"/>
          </p:cNvCxnSpPr>
          <p:nvPr/>
        </p:nvCxnSpPr>
        <p:spPr>
          <a:xfrm flipV="1">
            <a:off x="2397962" y="1990744"/>
            <a:ext cx="1305560" cy="11722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127" idx="0"/>
            <a:endCxn id="130" idx="4"/>
          </p:cNvCxnSpPr>
          <p:nvPr/>
        </p:nvCxnSpPr>
        <p:spPr>
          <a:xfrm flipH="1" flipV="1">
            <a:off x="3037819" y="275134"/>
            <a:ext cx="805053" cy="137777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133" idx="2"/>
            <a:endCxn id="128" idx="6"/>
          </p:cNvCxnSpPr>
          <p:nvPr/>
        </p:nvCxnSpPr>
        <p:spPr>
          <a:xfrm flipH="1">
            <a:off x="2316111" y="617942"/>
            <a:ext cx="2459024" cy="99214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127" idx="2"/>
            <a:endCxn id="129" idx="6"/>
          </p:cNvCxnSpPr>
          <p:nvPr/>
        </p:nvCxnSpPr>
        <p:spPr>
          <a:xfrm flipH="1" flipV="1">
            <a:off x="1732820" y="1175961"/>
            <a:ext cx="1912448" cy="67489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132" idx="7"/>
            <a:endCxn id="126" idx="3"/>
          </p:cNvCxnSpPr>
          <p:nvPr/>
        </p:nvCxnSpPr>
        <p:spPr>
          <a:xfrm flipV="1">
            <a:off x="878286" y="3372476"/>
            <a:ext cx="1309370" cy="80518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127" idx="7"/>
            <a:endCxn id="133" idx="3"/>
          </p:cNvCxnSpPr>
          <p:nvPr/>
        </p:nvCxnSpPr>
        <p:spPr>
          <a:xfrm flipV="1">
            <a:off x="3982599" y="723078"/>
            <a:ext cx="836009" cy="9878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130" idx="7"/>
            <a:endCxn id="135" idx="3"/>
          </p:cNvCxnSpPr>
          <p:nvPr/>
        </p:nvCxnSpPr>
        <p:spPr>
          <a:xfrm flipV="1">
            <a:off x="3177546" y="-818247"/>
            <a:ext cx="1082244" cy="75545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31" idx="5"/>
            <a:endCxn id="130" idx="2"/>
          </p:cNvCxnSpPr>
          <p:nvPr/>
        </p:nvCxnSpPr>
        <p:spPr>
          <a:xfrm>
            <a:off x="1689346" y="-304082"/>
            <a:ext cx="1150869" cy="381264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130" idx="6"/>
            <a:endCxn id="133" idx="2"/>
          </p:cNvCxnSpPr>
          <p:nvPr/>
        </p:nvCxnSpPr>
        <p:spPr>
          <a:xfrm>
            <a:off x="3235423" y="77182"/>
            <a:ext cx="1539712" cy="54076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35" idx="4"/>
            <a:endCxn id="133" idx="1"/>
          </p:cNvCxnSpPr>
          <p:nvPr/>
        </p:nvCxnSpPr>
        <p:spPr>
          <a:xfrm>
            <a:off x="4364742" y="-774698"/>
            <a:ext cx="453866" cy="128750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127" idx="6"/>
            <a:endCxn id="136" idx="2"/>
          </p:cNvCxnSpPr>
          <p:nvPr/>
        </p:nvCxnSpPr>
        <p:spPr>
          <a:xfrm>
            <a:off x="4040476" y="1850857"/>
            <a:ext cx="948499" cy="36207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136" idx="6"/>
            <a:endCxn id="137" idx="3"/>
          </p:cNvCxnSpPr>
          <p:nvPr/>
        </p:nvCxnSpPr>
        <p:spPr>
          <a:xfrm>
            <a:off x="5222526" y="2212929"/>
            <a:ext cx="871059" cy="14171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V="1">
            <a:off x="2845295" y="2296282"/>
            <a:ext cx="2182963" cy="152806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>
            <a:stCxn id="133" idx="5"/>
            <a:endCxn id="137" idx="1"/>
          </p:cNvCxnSpPr>
          <p:nvPr/>
        </p:nvCxnSpPr>
        <p:spPr>
          <a:xfrm>
            <a:off x="5028511" y="723078"/>
            <a:ext cx="1065074" cy="146612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>
            <a:stCxn id="138" idx="3"/>
            <a:endCxn id="137" idx="7"/>
          </p:cNvCxnSpPr>
          <p:nvPr/>
        </p:nvCxnSpPr>
        <p:spPr>
          <a:xfrm flipH="1">
            <a:off x="6258730" y="1330964"/>
            <a:ext cx="683534" cy="85823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stCxn id="144" idx="4"/>
            <a:endCxn id="138" idx="0"/>
          </p:cNvCxnSpPr>
          <p:nvPr/>
        </p:nvCxnSpPr>
        <p:spPr>
          <a:xfrm flipH="1">
            <a:off x="7047216" y="-387109"/>
            <a:ext cx="98460" cy="146425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>
            <a:stCxn id="133" idx="6"/>
          </p:cNvCxnSpPr>
          <p:nvPr/>
        </p:nvCxnSpPr>
        <p:spPr>
          <a:xfrm flipV="1">
            <a:off x="5071984" y="269556"/>
            <a:ext cx="3441972" cy="348386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>
            <a:stCxn id="133" idx="7"/>
            <a:endCxn id="144" idx="3"/>
          </p:cNvCxnSpPr>
          <p:nvPr/>
        </p:nvCxnSpPr>
        <p:spPr>
          <a:xfrm flipV="1">
            <a:off x="5028511" y="-430658"/>
            <a:ext cx="2012213" cy="94346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>
            <a:stCxn id="138" idx="6"/>
            <a:endCxn id="140" idx="2"/>
          </p:cNvCxnSpPr>
          <p:nvPr/>
        </p:nvCxnSpPr>
        <p:spPr>
          <a:xfrm>
            <a:off x="7195640" y="1225828"/>
            <a:ext cx="1518839" cy="15721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>
            <a:stCxn id="135" idx="5"/>
            <a:endCxn id="140" idx="1"/>
          </p:cNvCxnSpPr>
          <p:nvPr/>
        </p:nvCxnSpPr>
        <p:spPr>
          <a:xfrm>
            <a:off x="4469693" y="-818247"/>
            <a:ext cx="4288259" cy="209615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>
            <a:stCxn id="140" idx="6"/>
            <a:endCxn id="145" idx="3"/>
          </p:cNvCxnSpPr>
          <p:nvPr/>
        </p:nvCxnSpPr>
        <p:spPr>
          <a:xfrm flipV="1">
            <a:off x="9011328" y="761361"/>
            <a:ext cx="1149304" cy="62168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>
            <a:stCxn id="139" idx="6"/>
            <a:endCxn id="150" idx="3"/>
          </p:cNvCxnSpPr>
          <p:nvPr/>
        </p:nvCxnSpPr>
        <p:spPr>
          <a:xfrm flipV="1">
            <a:off x="8931818" y="-461826"/>
            <a:ext cx="1630369" cy="73313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145" idx="7"/>
            <a:endCxn id="150" idx="4"/>
          </p:cNvCxnSpPr>
          <p:nvPr/>
        </p:nvCxnSpPr>
        <p:spPr>
          <a:xfrm flipV="1">
            <a:off x="10325777" y="-418277"/>
            <a:ext cx="341362" cy="1014201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>
            <a:stCxn id="140" idx="7"/>
            <a:endCxn id="150" idx="4"/>
          </p:cNvCxnSpPr>
          <p:nvPr/>
        </p:nvCxnSpPr>
        <p:spPr>
          <a:xfrm flipV="1">
            <a:off x="8967855" y="-418277"/>
            <a:ext cx="1699284" cy="169618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>
            <a:stCxn id="147" idx="2"/>
            <a:endCxn id="139" idx="6"/>
          </p:cNvCxnSpPr>
          <p:nvPr/>
        </p:nvCxnSpPr>
        <p:spPr>
          <a:xfrm flipH="1" flipV="1">
            <a:off x="8931818" y="271304"/>
            <a:ext cx="2718944" cy="401432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148" idx="1"/>
            <a:endCxn id="150" idx="5"/>
          </p:cNvCxnSpPr>
          <p:nvPr/>
        </p:nvCxnSpPr>
        <p:spPr>
          <a:xfrm flipH="1" flipV="1">
            <a:off x="10772090" y="-461826"/>
            <a:ext cx="1291602" cy="204121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>
            <a:stCxn id="148" idx="1"/>
            <a:endCxn id="145" idx="6"/>
          </p:cNvCxnSpPr>
          <p:nvPr/>
        </p:nvCxnSpPr>
        <p:spPr>
          <a:xfrm flipH="1" flipV="1">
            <a:off x="10359980" y="678643"/>
            <a:ext cx="1703712" cy="90074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148" idx="1"/>
            <a:endCxn id="147" idx="5"/>
          </p:cNvCxnSpPr>
          <p:nvPr/>
        </p:nvCxnSpPr>
        <p:spPr>
          <a:xfrm flipH="1" flipV="1">
            <a:off x="11904138" y="777872"/>
            <a:ext cx="159554" cy="801519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139" idx="1"/>
            <a:endCxn id="144" idx="5"/>
          </p:cNvCxnSpPr>
          <p:nvPr/>
        </p:nvCxnSpPr>
        <p:spPr>
          <a:xfrm flipH="1" flipV="1">
            <a:off x="7250627" y="-430658"/>
            <a:ext cx="1343860" cy="561988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接连接符 174"/>
          <p:cNvCxnSpPr>
            <a:stCxn id="174" idx="0"/>
            <a:endCxn id="137" idx="4"/>
          </p:cNvCxnSpPr>
          <p:nvPr/>
        </p:nvCxnSpPr>
        <p:spPr>
          <a:xfrm flipV="1">
            <a:off x="5391644" y="2389140"/>
            <a:ext cx="784225" cy="137160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126" idx="5"/>
            <a:endCxn id="174" idx="2"/>
          </p:cNvCxnSpPr>
          <p:nvPr/>
        </p:nvCxnSpPr>
        <p:spPr>
          <a:xfrm>
            <a:off x="2397962" y="3372592"/>
            <a:ext cx="2845435" cy="53657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133" idx="5"/>
            <a:endCxn id="138" idx="2"/>
          </p:cNvCxnSpPr>
          <p:nvPr/>
        </p:nvCxnSpPr>
        <p:spPr>
          <a:xfrm>
            <a:off x="5028511" y="723078"/>
            <a:ext cx="1870280" cy="50275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连接符 183"/>
          <p:cNvCxnSpPr>
            <a:stCxn id="183" idx="3"/>
            <a:endCxn id="147" idx="7"/>
          </p:cNvCxnSpPr>
          <p:nvPr/>
        </p:nvCxnSpPr>
        <p:spPr>
          <a:xfrm flipH="1">
            <a:off x="11904138" y="-126198"/>
            <a:ext cx="615137" cy="693797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603885" y="408940"/>
            <a:ext cx="53892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chemeClr val="bg1"/>
                </a:solidFill>
                <a:ea typeface="微软雅黑" panose="020B0503020204020204" pitchFamily="34" charset="-122"/>
              </a:rPr>
              <a:t>主要内容大纲：</a:t>
            </a:r>
            <a:endParaRPr lang="zh-CN" altLang="en-US" sz="54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1205784" y="4636068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1205784" y="5447343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945549" y="2951538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6945549" y="3762813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132873" y="4636666"/>
            <a:ext cx="2357190" cy="495300"/>
            <a:chOff x="8858444" y="2013481"/>
            <a:chExt cx="2357190" cy="495300"/>
          </a:xfrm>
        </p:grpSpPr>
        <p:sp>
          <p:nvSpPr>
            <p:cNvPr id="164" name="矩形 163"/>
            <p:cNvSpPr/>
            <p:nvPr/>
          </p:nvSpPr>
          <p:spPr>
            <a:xfrm>
              <a:off x="8858444" y="2013481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8870160" y="2038139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Ranorex9.0 </a:t>
              </a:r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简介</a:t>
              </a:r>
              <a:endPara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110013" y="5471636"/>
            <a:ext cx="2357190" cy="495300"/>
            <a:chOff x="8859539" y="2817720"/>
            <a:chExt cx="2357190" cy="495300"/>
          </a:xfrm>
        </p:grpSpPr>
        <p:sp>
          <p:nvSpPr>
            <p:cNvPr id="166" name="矩形 165"/>
            <p:cNvSpPr/>
            <p:nvPr/>
          </p:nvSpPr>
          <p:spPr>
            <a:xfrm>
              <a:off x="8859539" y="2817720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8871255" y="2842378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与同类工具比较</a:t>
              </a:r>
              <a:endPara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866923" y="2998891"/>
            <a:ext cx="2357190" cy="495300"/>
            <a:chOff x="8858444" y="3567629"/>
            <a:chExt cx="2357190" cy="495300"/>
          </a:xfrm>
        </p:grpSpPr>
        <p:sp>
          <p:nvSpPr>
            <p:cNvPr id="168" name="矩形 167"/>
            <p:cNvSpPr/>
            <p:nvPr/>
          </p:nvSpPr>
          <p:spPr>
            <a:xfrm>
              <a:off x="8858444" y="3567629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8870160" y="3592287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工具界面介绍</a:t>
              </a:r>
              <a:endPara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849778" y="3799571"/>
            <a:ext cx="2357190" cy="495300"/>
            <a:chOff x="8846728" y="4295858"/>
            <a:chExt cx="2357190" cy="495300"/>
          </a:xfrm>
        </p:grpSpPr>
        <p:sp>
          <p:nvSpPr>
            <p:cNvPr id="170" name="矩形 169"/>
            <p:cNvSpPr/>
            <p:nvPr/>
          </p:nvSpPr>
          <p:spPr>
            <a:xfrm>
              <a:off x="8846728" y="4295858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71" name="文本框 170"/>
            <p:cNvSpPr txBox="1"/>
            <p:nvPr/>
          </p:nvSpPr>
          <p:spPr>
            <a:xfrm>
              <a:off x="8858444" y="4320516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测试脚本开发</a:t>
              </a:r>
              <a:endPara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椭圆 2"/>
          <p:cNvSpPr/>
          <p:nvPr/>
        </p:nvSpPr>
        <p:spPr>
          <a:xfrm>
            <a:off x="6928404" y="4655623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832633" y="4692381"/>
            <a:ext cx="2357190" cy="495300"/>
            <a:chOff x="8846728" y="4295858"/>
            <a:chExt cx="2357190" cy="495300"/>
          </a:xfrm>
        </p:grpSpPr>
        <p:sp>
          <p:nvSpPr>
            <p:cNvPr id="8" name="矩形 7"/>
            <p:cNvSpPr/>
            <p:nvPr/>
          </p:nvSpPr>
          <p:spPr>
            <a:xfrm>
              <a:off x="8846728" y="4295858"/>
              <a:ext cx="2357190" cy="495300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858444" y="4320516"/>
              <a:ext cx="2345474" cy="460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小      结</a:t>
              </a:r>
              <a:endPara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椭圆 9"/>
          <p:cNvSpPr/>
          <p:nvPr/>
        </p:nvSpPr>
        <p:spPr>
          <a:xfrm>
            <a:off x="6945549" y="5497633"/>
            <a:ext cx="582756" cy="58275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0000">
                <a:srgbClr val="FBFDFE">
                  <a:alpha val="25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6" presetClass="entr" presetSubtype="2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6" presetClass="entr" presetSubtype="2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6" presetClass="entr" presetSubtype="2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7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000"/>
                            </p:stCondLst>
                            <p:childTnLst>
                              <p:par>
                                <p:cTn id="2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500"/>
                            </p:stCondLst>
                            <p:childTnLst>
                              <p:par>
                                <p:cTn id="26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bldLvl="0" animBg="1"/>
      <p:bldP spid="121" grpId="0" bldLvl="0" animBg="1"/>
      <p:bldP spid="122" grpId="0" bldLvl="0" animBg="1"/>
      <p:bldP spid="123" grpId="0" bldLvl="0" animBg="1"/>
      <p:bldP spid="124" grpId="0" bldLvl="0" animBg="1"/>
      <p:bldP spid="125" grpId="0" bldLvl="0" animBg="1"/>
      <p:bldP spid="126" grpId="0" bldLvl="0" animBg="1"/>
      <p:bldP spid="127" grpId="0" bldLvl="0" animBg="1"/>
      <p:bldP spid="128" grpId="0" bldLvl="0" animBg="1"/>
      <p:bldP spid="129" grpId="0" bldLvl="0" animBg="1"/>
      <p:bldP spid="130" grpId="0" bldLvl="0" animBg="1"/>
      <p:bldP spid="131" grpId="0" bldLvl="0" animBg="1"/>
      <p:bldP spid="132" grpId="0" bldLvl="0" animBg="1"/>
      <p:bldP spid="133" grpId="0" bldLvl="0" animBg="1"/>
      <p:bldP spid="134" grpId="0" bldLvl="0" animBg="1"/>
      <p:bldP spid="135" grpId="0" bldLvl="0" animBg="1"/>
      <p:bldP spid="136" grpId="0" bldLvl="0" animBg="1"/>
      <p:bldP spid="137" grpId="0" bldLvl="0" animBg="1"/>
      <p:bldP spid="138" grpId="0" bldLvl="0" animBg="1"/>
      <p:bldP spid="139" grpId="0" bldLvl="0" animBg="1"/>
      <p:bldP spid="140" grpId="0" bldLvl="0" animBg="1"/>
      <p:bldP spid="144" grpId="0" bldLvl="0" animBg="1"/>
      <p:bldP spid="145" grpId="0" bldLvl="0" animBg="1"/>
      <p:bldP spid="147" grpId="0" bldLvl="0" animBg="1"/>
      <p:bldP spid="148" grpId="0" bldLvl="0" animBg="1"/>
      <p:bldP spid="150" grpId="0" bldLvl="0" animBg="1"/>
      <p:bldP spid="174" grpId="0" bldLvl="0" animBg="1"/>
      <p:bldP spid="183" grpId="0" bldLvl="0" animBg="1"/>
      <p:bldP spid="151" grpId="0"/>
      <p:bldP spid="153" grpId="0" bldLvl="0" animBg="1"/>
      <p:bldP spid="154" grpId="0" bldLvl="0" animBg="1"/>
      <p:bldP spid="157" grpId="0" bldLvl="0" animBg="1"/>
      <p:bldP spid="160" grpId="0" bldLvl="0" animBg="1"/>
      <p:bldP spid="3" grpId="0" bldLvl="0" animBg="1"/>
      <p:bldP spid="10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19384" y="25141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ea typeface="微软雅黑" panose="020B0503020204020204" pitchFamily="34" charset="-122"/>
              </a:rPr>
              <a:t>1</a:t>
            </a:r>
            <a:endParaRPr lang="en-US" altLang="zh-CN" sz="30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63390" y="2141855"/>
            <a:ext cx="64179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Ranorex9.0 </a:t>
            </a:r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是什么？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670935" y="186690"/>
            <a:ext cx="52508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Ranorex Studio9.0简要介绍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 26"/>
          <p:cNvGrpSpPr/>
          <p:nvPr/>
        </p:nvGrpSpPr>
        <p:grpSpPr>
          <a:xfrm>
            <a:off x="1898650" y="1080770"/>
            <a:ext cx="9643745" cy="985526"/>
            <a:chOff x="6584077" y="1299745"/>
            <a:chExt cx="4916260" cy="985533"/>
          </a:xfrm>
        </p:grpSpPr>
        <p:sp>
          <p:nvSpPr>
            <p:cNvPr id="28" name="矩形 27"/>
            <p:cNvSpPr/>
            <p:nvPr/>
          </p:nvSpPr>
          <p:spPr>
            <a:xfrm>
              <a:off x="6607902" y="1714409"/>
              <a:ext cx="4892435" cy="570869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Ranorex Studio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是一款专业的GUI自动测试化工具，拥有完整的工具集，采用常规开发语言编写测试执行脚本，通过功能属性来搜索windows应用程序及组件，可以自动化测试，生成测试报告，了解软件的性能。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584077" y="1299745"/>
              <a:ext cx="2214880" cy="3987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8565"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Ranorex Studio9.0是什么？</a:t>
              </a:r>
              <a:endPara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 3"/>
          <p:cNvGrpSpPr/>
          <p:nvPr/>
        </p:nvGrpSpPr>
        <p:grpSpPr>
          <a:xfrm>
            <a:off x="445046" y="132007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1898650" y="2322195"/>
            <a:ext cx="9594851" cy="2663825"/>
            <a:chOff x="6584077" y="1299745"/>
            <a:chExt cx="4956609" cy="2663836"/>
          </a:xfrm>
        </p:grpSpPr>
        <p:sp>
          <p:nvSpPr>
            <p:cNvPr id="41" name="矩形 40"/>
            <p:cNvSpPr/>
            <p:nvPr/>
          </p:nvSpPr>
          <p:spPr>
            <a:xfrm>
              <a:off x="6608024" y="1714402"/>
              <a:ext cx="4932662" cy="2249179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Ranorex是Windows上运行的GUI自动测试框架，它支持多种不同的应用，包括web 2.0, Win32, MFC, WPF, Flash/Flex, .Net和Java(SWT)。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使用RanoreXPath对待测应用的GUI对象进行识别，通过这种方式可以识别绝大部分控件对象，放置于对象库中。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除此之外Ranorex拥有几乎所有自动测试工具都有的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通过它的Ranorex编辑器实现的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录制回放功能，它被称为Renorex Recorder。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还可以通过使用动作表格编辑器很方便地维护录制的代码，并且集成了Ranorex对象库，可以自动产生C#和VB.NET的代码。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与此同时Ranorex还提供了GUI对象映射功能，这就是Ranorex对象库，该库对各种类型的GUI对象进行统一管理。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Ranorex还提供了专门支持.NET环境的自动测试库；用户使用Ranorex Studio可以非常轻松地进行自动测试开发，该集成环境提供了代码自动完成和强大的调试功能。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Ranorex没有自己的脚本语言，用户可以使用业界流行的编程语言C#, VB.NET编写它的测试用例。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08965">
                <a:lnSpc>
                  <a:spcPct val="130000"/>
                </a:lnSpc>
              </a:pP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6584077" y="1299745"/>
              <a:ext cx="3598545" cy="3987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 defTabSz="1218565"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Ranorex的特性：</a:t>
              </a:r>
              <a:endPara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445046" y="3073665"/>
            <a:ext cx="1227196" cy="1227194"/>
            <a:chOff x="4888524" y="1547446"/>
            <a:chExt cx="1383323" cy="1383323"/>
          </a:xfrm>
        </p:grpSpPr>
        <p:sp>
          <p:nvSpPr>
            <p:cNvPr id="39" name="菱形 3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bg1">
                <a:alpha val="22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 43"/>
          <p:cNvGrpSpPr/>
          <p:nvPr/>
        </p:nvGrpSpPr>
        <p:grpSpPr>
          <a:xfrm>
            <a:off x="1898412" y="4926947"/>
            <a:ext cx="9414510" cy="1224915"/>
            <a:chOff x="6584077" y="1299745"/>
            <a:chExt cx="9414510" cy="1224915"/>
          </a:xfrm>
        </p:grpSpPr>
        <p:sp>
          <p:nvSpPr>
            <p:cNvPr id="51" name="矩形 50"/>
            <p:cNvSpPr/>
            <p:nvPr/>
          </p:nvSpPr>
          <p:spPr>
            <a:xfrm>
              <a:off x="6608207" y="1714400"/>
              <a:ext cx="9390380" cy="810260"/>
            </a:xfrm>
            <a:prstGeom prst="rect">
              <a:avLst/>
            </a:prstGeom>
          </p:spPr>
          <p:txBody>
            <a:bodyPr wrap="square" numCol="1" spcCol="360000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Ranorex曾经因为其对.NET和Flash/Flex绝佳支持获得第二届和第三届ATI自动测试最佳商业功能测试工具奖。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Ranorex最新的版本是：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Ranorex Studio9.</a:t>
              </a:r>
              <a:r>
                <a:rPr 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1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，集成了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Jira</a:t>
              </a:r>
              <a:r>
                <a:rPr lang="zh-CN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工具。</a:t>
              </a:r>
              <a:endPara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官网地址：https://www.ranorex.com/automated-gui-testing-tools/</a:t>
              </a:r>
              <a:endParaRPr lang="zh-CN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584077" y="1299745"/>
              <a:ext cx="329755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defTabSz="1218565"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Ranorex Studio</a:t>
              </a:r>
              <a:r>
                <a:rPr lang="zh-CN" altLang="en-US" sz="2000" b="1" kern="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成长历程：</a:t>
              </a:r>
              <a:endPara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 44"/>
          <p:cNvGrpSpPr/>
          <p:nvPr/>
        </p:nvGrpSpPr>
        <p:grpSpPr>
          <a:xfrm>
            <a:off x="445046" y="4885673"/>
            <a:ext cx="1227196" cy="1227194"/>
            <a:chOff x="4888524" y="1547446"/>
            <a:chExt cx="1383323" cy="1383323"/>
          </a:xfrm>
        </p:grpSpPr>
        <p:sp>
          <p:nvSpPr>
            <p:cNvPr id="49" name="菱形 48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496945" y="186690"/>
            <a:ext cx="590677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Ranorex Studio9.0工作原理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任意多边形 158"/>
          <p:cNvSpPr/>
          <p:nvPr/>
        </p:nvSpPr>
        <p:spPr bwMode="auto">
          <a:xfrm>
            <a:off x="5129188" y="4574244"/>
            <a:ext cx="1980457" cy="507802"/>
          </a:xfrm>
          <a:custGeom>
            <a:avLst/>
            <a:gdLst>
              <a:gd name="connsiteX0" fmla="*/ 416379 w 2282049"/>
              <a:gd name="connsiteY0" fmla="*/ 0 h 585132"/>
              <a:gd name="connsiteX1" fmla="*/ 424202 w 2282049"/>
              <a:gd name="connsiteY1" fmla="*/ 24110 h 585132"/>
              <a:gd name="connsiteX2" fmla="*/ 1848198 w 2282049"/>
              <a:gd name="connsiteY2" fmla="*/ 24110 h 585132"/>
              <a:gd name="connsiteX3" fmla="*/ 1853226 w 2282049"/>
              <a:gd name="connsiteY3" fmla="*/ 8614 h 585132"/>
              <a:gd name="connsiteX4" fmla="*/ 2282049 w 2282049"/>
              <a:gd name="connsiteY4" fmla="*/ 585132 h 585132"/>
              <a:gd name="connsiteX5" fmla="*/ 0 w 2282049"/>
              <a:gd name="connsiteY5" fmla="*/ 585132 h 58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2049" h="585132">
                <a:moveTo>
                  <a:pt x="416379" y="0"/>
                </a:moveTo>
                <a:lnTo>
                  <a:pt x="424202" y="24110"/>
                </a:lnTo>
                <a:lnTo>
                  <a:pt x="1848198" y="24110"/>
                </a:lnTo>
                <a:lnTo>
                  <a:pt x="1853226" y="8614"/>
                </a:lnTo>
                <a:lnTo>
                  <a:pt x="2282049" y="585132"/>
                </a:lnTo>
                <a:lnTo>
                  <a:pt x="0" y="585132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61" name="任意多边形 160"/>
          <p:cNvSpPr/>
          <p:nvPr/>
        </p:nvSpPr>
        <p:spPr bwMode="auto">
          <a:xfrm>
            <a:off x="4521245" y="3208363"/>
            <a:ext cx="977078" cy="1873876"/>
          </a:xfrm>
          <a:custGeom>
            <a:avLst/>
            <a:gdLst>
              <a:gd name="connsiteX0" fmla="*/ 0 w 1125871"/>
              <a:gd name="connsiteY0" fmla="*/ 0 h 2159238"/>
              <a:gd name="connsiteX1" fmla="*/ 690629 w 1125871"/>
              <a:gd name="connsiteY1" fmla="*/ 237484 h 2159238"/>
              <a:gd name="connsiteX2" fmla="*/ 684687 w 1125871"/>
              <a:gd name="connsiteY2" fmla="*/ 241807 h 2159238"/>
              <a:gd name="connsiteX3" fmla="*/ 1124727 w 1125871"/>
              <a:gd name="connsiteY3" fmla="*/ 1597993 h 2159238"/>
              <a:gd name="connsiteX4" fmla="*/ 1125871 w 1125871"/>
              <a:gd name="connsiteY4" fmla="*/ 1597993 h 2159238"/>
              <a:gd name="connsiteX5" fmla="*/ 704711 w 1125871"/>
              <a:gd name="connsiteY5" fmla="*/ 2159238 h 2159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25871" h="2159238">
                <a:moveTo>
                  <a:pt x="0" y="0"/>
                </a:moveTo>
                <a:lnTo>
                  <a:pt x="690629" y="237484"/>
                </a:lnTo>
                <a:lnTo>
                  <a:pt x="684687" y="241807"/>
                </a:lnTo>
                <a:lnTo>
                  <a:pt x="1124727" y="1597993"/>
                </a:lnTo>
                <a:lnTo>
                  <a:pt x="1125871" y="1597993"/>
                </a:lnTo>
                <a:lnTo>
                  <a:pt x="704711" y="2159238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3" name="任意多边形 152"/>
          <p:cNvSpPr/>
          <p:nvPr/>
        </p:nvSpPr>
        <p:spPr bwMode="auto">
          <a:xfrm>
            <a:off x="4514997" y="2045696"/>
            <a:ext cx="1599886" cy="1369318"/>
          </a:xfrm>
          <a:custGeom>
            <a:avLst/>
            <a:gdLst>
              <a:gd name="connsiteX0" fmla="*/ 1842834 w 1843523"/>
              <a:gd name="connsiteY0" fmla="*/ 0 h 1577843"/>
              <a:gd name="connsiteX1" fmla="*/ 1842834 w 1843523"/>
              <a:gd name="connsiteY1" fmla="*/ 735457 h 1577843"/>
              <a:gd name="connsiteX2" fmla="*/ 1842834 w 1843523"/>
              <a:gd name="connsiteY2" fmla="*/ 744152 h 1577843"/>
              <a:gd name="connsiteX3" fmla="*/ 696954 w 1843523"/>
              <a:gd name="connsiteY3" fmla="*/ 1577843 h 1577843"/>
              <a:gd name="connsiteX4" fmla="*/ 0 w 1843523"/>
              <a:gd name="connsiteY4" fmla="*/ 1335406 h 157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523" h="1577843">
                <a:moveTo>
                  <a:pt x="1842834" y="0"/>
                </a:moveTo>
                <a:cubicBezTo>
                  <a:pt x="1844028" y="245122"/>
                  <a:pt x="1843431" y="490290"/>
                  <a:pt x="1842834" y="735457"/>
                </a:cubicBezTo>
                <a:lnTo>
                  <a:pt x="1842834" y="744152"/>
                </a:lnTo>
                <a:lnTo>
                  <a:pt x="696954" y="1577843"/>
                </a:lnTo>
                <a:lnTo>
                  <a:pt x="0" y="1335406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5" name="任意多边形 154"/>
          <p:cNvSpPr/>
          <p:nvPr/>
        </p:nvSpPr>
        <p:spPr bwMode="auto">
          <a:xfrm>
            <a:off x="6115708" y="2039567"/>
            <a:ext cx="1599754" cy="1379610"/>
          </a:xfrm>
          <a:custGeom>
            <a:avLst/>
            <a:gdLst>
              <a:gd name="connsiteX0" fmla="*/ 0 w 1843371"/>
              <a:gd name="connsiteY0" fmla="*/ 0 h 1589703"/>
              <a:gd name="connsiteX1" fmla="*/ 934221 w 1843371"/>
              <a:gd name="connsiteY1" fmla="*/ 678740 h 1589703"/>
              <a:gd name="connsiteX2" fmla="*/ 1843371 w 1843371"/>
              <a:gd name="connsiteY2" fmla="*/ 1345706 h 1589703"/>
              <a:gd name="connsiteX3" fmla="*/ 1151127 w 1843371"/>
              <a:gd name="connsiteY3" fmla="*/ 1589703 h 1589703"/>
              <a:gd name="connsiteX4" fmla="*/ 1151487 w 1843371"/>
              <a:gd name="connsiteY4" fmla="*/ 1588592 h 1589703"/>
              <a:gd name="connsiteX5" fmla="*/ 0 w 1843371"/>
              <a:gd name="connsiteY5" fmla="*/ 750823 h 1589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3371" h="1589703">
                <a:moveTo>
                  <a:pt x="0" y="0"/>
                </a:moveTo>
                <a:lnTo>
                  <a:pt x="934221" y="678740"/>
                </a:lnTo>
                <a:lnTo>
                  <a:pt x="1843371" y="1345706"/>
                </a:lnTo>
                <a:lnTo>
                  <a:pt x="1151127" y="1589703"/>
                </a:lnTo>
                <a:lnTo>
                  <a:pt x="1151487" y="1588592"/>
                </a:lnTo>
                <a:lnTo>
                  <a:pt x="0" y="750823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57" name="任意多边形 156"/>
          <p:cNvSpPr/>
          <p:nvPr/>
        </p:nvSpPr>
        <p:spPr bwMode="auto">
          <a:xfrm>
            <a:off x="6734766" y="3205340"/>
            <a:ext cx="978243" cy="1876704"/>
          </a:xfrm>
          <a:custGeom>
            <a:avLst/>
            <a:gdLst>
              <a:gd name="connsiteX0" fmla="*/ 1127214 w 1127214"/>
              <a:gd name="connsiteY0" fmla="*/ 0 h 2162497"/>
              <a:gd name="connsiteX1" fmla="*/ 424859 w 1127214"/>
              <a:gd name="connsiteY1" fmla="*/ 2162497 h 2162497"/>
              <a:gd name="connsiteX2" fmla="*/ 0 w 1127214"/>
              <a:gd name="connsiteY2" fmla="*/ 1595671 h 2162497"/>
              <a:gd name="connsiteX3" fmla="*/ 438156 w 1127214"/>
              <a:gd name="connsiteY3" fmla="*/ 245290 h 2162497"/>
              <a:gd name="connsiteX4" fmla="*/ 436181 w 1127214"/>
              <a:gd name="connsiteY4" fmla="*/ 243853 h 216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7214" h="2162497">
                <a:moveTo>
                  <a:pt x="1127214" y="0"/>
                </a:moveTo>
                <a:lnTo>
                  <a:pt x="424859" y="2162497"/>
                </a:lnTo>
                <a:lnTo>
                  <a:pt x="0" y="1595671"/>
                </a:lnTo>
                <a:lnTo>
                  <a:pt x="438156" y="245290"/>
                </a:lnTo>
                <a:lnTo>
                  <a:pt x="436181" y="24385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>
              <a:gradFill>
                <a:gsLst>
                  <a:gs pos="100000">
                    <a:srgbClr val="323122"/>
                  </a:gs>
                  <a:gs pos="0">
                    <a:srgbClr val="826E4E"/>
                  </a:gs>
                </a:gsLst>
                <a:path path="circle">
                  <a:fillToRect l="50000" t="50000" r="50000" b="5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4146433" y="2049148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80000"/>
                  </a:schemeClr>
                </a:solidFill>
                <a:ea typeface="微软雅黑" panose="020B0503020204020204" pitchFamily="34" charset="-122"/>
              </a:rPr>
              <a:t>01</a:t>
            </a:r>
            <a:endParaRPr lang="zh-CN" altLang="en-US" sz="4800" b="1" dirty="0">
              <a:solidFill>
                <a:schemeClr val="bg1">
                  <a:alpha val="8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250471" y="1456829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65000"/>
                  </a:schemeClr>
                </a:solidFill>
                <a:ea typeface="微软雅黑" panose="020B0503020204020204" pitchFamily="34" charset="-122"/>
              </a:rPr>
              <a:t>02</a:t>
            </a:r>
            <a:endParaRPr lang="zh-CN" altLang="en-US" sz="4800" b="1" dirty="0">
              <a:solidFill>
                <a:schemeClr val="bg1">
                  <a:alpha val="6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7624712" y="328091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>
                    <a:alpha val="50000"/>
                  </a:schemeClr>
                </a:solidFill>
                <a:ea typeface="微软雅黑" panose="020B0503020204020204" pitchFamily="34" charset="-122"/>
              </a:rPr>
              <a:t>03</a:t>
            </a:r>
            <a:endParaRPr lang="zh-CN" altLang="en-US" sz="4800" b="1" dirty="0">
              <a:solidFill>
                <a:schemeClr val="bg1">
                  <a:alpha val="5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5788092" y="5082044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bg1">
                    <a:alpha val="25000"/>
                  </a:schemeClr>
                </a:solidFill>
                <a:ea typeface="微软雅黑" panose="020B0503020204020204" pitchFamily="34" charset="-122"/>
              </a:rPr>
              <a:t>04</a:t>
            </a:r>
            <a:endParaRPr lang="zh-CN" altLang="en-US" sz="4800" b="1" dirty="0">
              <a:solidFill>
                <a:schemeClr val="bg1">
                  <a:alpha val="2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3638030" y="4303296"/>
            <a:ext cx="132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b="1" dirty="0">
                <a:solidFill>
                  <a:schemeClr val="bg1">
                    <a:alpha val="10000"/>
                  </a:schemeClr>
                </a:solidFill>
                <a:ea typeface="微软雅黑" panose="020B0503020204020204" pitchFamily="34" charset="-122"/>
              </a:rPr>
              <a:t>05</a:t>
            </a:r>
            <a:endParaRPr lang="zh-CN" altLang="en-US" sz="4800" b="1" dirty="0">
              <a:solidFill>
                <a:schemeClr val="bg1">
                  <a:alpha val="10000"/>
                </a:schemeClr>
              </a:solidFill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476337" y="1377133"/>
            <a:ext cx="2610516" cy="1025086"/>
            <a:chOff x="7447127" y="1730193"/>
            <a:chExt cx="2610516" cy="1025086"/>
          </a:xfrm>
        </p:grpSpPr>
        <p:sp>
          <p:nvSpPr>
            <p:cNvPr id="170" name="矩形 169"/>
            <p:cNvSpPr/>
            <p:nvPr/>
          </p:nvSpPr>
          <p:spPr>
            <a:xfrm>
              <a:off x="7453713" y="1730193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摸拟用户行为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1" name="矩形 170"/>
            <p:cNvSpPr/>
            <p:nvPr/>
          </p:nvSpPr>
          <p:spPr>
            <a:xfrm>
              <a:off x="7447127" y="2105039"/>
              <a:ext cx="2610516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通过记录模拟用户操作行为，识别并记录操作对象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428774" y="3247177"/>
            <a:ext cx="2610516" cy="1025086"/>
            <a:chOff x="8442790" y="3769009"/>
            <a:chExt cx="2610516" cy="1025086"/>
          </a:xfrm>
        </p:grpSpPr>
        <p:sp>
          <p:nvSpPr>
            <p:cNvPr id="172" name="矩形 171"/>
            <p:cNvSpPr/>
            <p:nvPr/>
          </p:nvSpPr>
          <p:spPr>
            <a:xfrm>
              <a:off x="8449376" y="3769009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+mn-ea"/>
                </a:rPr>
                <a:t>对象库</a:t>
              </a: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  <a:sym typeface="+mn-ea"/>
                </a:rPr>
                <a:t>映射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172"/>
            <p:cNvSpPr/>
            <p:nvPr/>
          </p:nvSpPr>
          <p:spPr>
            <a:xfrm>
              <a:off x="8442790" y="4143855"/>
              <a:ext cx="2610516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记录操作对象集合中对象与操作行为间的映射关系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313965" y="5142729"/>
            <a:ext cx="2610516" cy="1025086"/>
            <a:chOff x="7284755" y="5495789"/>
            <a:chExt cx="2610516" cy="1025086"/>
          </a:xfrm>
        </p:grpSpPr>
        <p:sp>
          <p:nvSpPr>
            <p:cNvPr id="174" name="矩形 173"/>
            <p:cNvSpPr/>
            <p:nvPr/>
          </p:nvSpPr>
          <p:spPr>
            <a:xfrm>
              <a:off x="7291341" y="5495789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测试断言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5" name="矩形 174"/>
            <p:cNvSpPr/>
            <p:nvPr/>
          </p:nvSpPr>
          <p:spPr>
            <a:xfrm>
              <a:off x="7284755" y="5870635"/>
              <a:ext cx="2610516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增加对测试执行结果的断言检查，判断测试执行结果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19587" y="4581934"/>
            <a:ext cx="2603929" cy="1025086"/>
            <a:chOff x="1590377" y="4934994"/>
            <a:chExt cx="2603929" cy="1025086"/>
          </a:xfrm>
        </p:grpSpPr>
        <p:sp>
          <p:nvSpPr>
            <p:cNvPr id="176" name="矩形 175"/>
            <p:cNvSpPr/>
            <p:nvPr/>
          </p:nvSpPr>
          <p:spPr>
            <a:xfrm>
              <a:off x="1590377" y="4934994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生成测试报告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7" name="矩形 176"/>
            <p:cNvSpPr/>
            <p:nvPr/>
          </p:nvSpPr>
          <p:spPr>
            <a:xfrm>
              <a:off x="1689346" y="5309840"/>
              <a:ext cx="2504960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执行设计好的测试场景脚本，进行测试执行操作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19587" y="2257067"/>
            <a:ext cx="2603929" cy="1025086"/>
            <a:chOff x="1590377" y="2610127"/>
            <a:chExt cx="2603929" cy="1025086"/>
          </a:xfrm>
        </p:grpSpPr>
        <p:sp>
          <p:nvSpPr>
            <p:cNvPr id="178" name="矩形 177"/>
            <p:cNvSpPr/>
            <p:nvPr/>
          </p:nvSpPr>
          <p:spPr>
            <a:xfrm>
              <a:off x="1590377" y="2610127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打开被测程序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1689346" y="2984973"/>
              <a:ext cx="2504960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指定即将测试的被测程序启动路径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0" name="椭圆 179"/>
          <p:cNvSpPr/>
          <p:nvPr/>
        </p:nvSpPr>
        <p:spPr>
          <a:xfrm>
            <a:off x="5926233" y="2530747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5267928" y="440713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4973175" y="315205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6571684" y="439924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6912841" y="325937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86" name="直接连接符 185"/>
          <p:cNvCxnSpPr>
            <a:stCxn id="180" idx="4"/>
            <a:endCxn id="181" idx="7"/>
          </p:cNvCxnSpPr>
          <p:nvPr/>
        </p:nvCxnSpPr>
        <p:spPr>
          <a:xfrm flipH="1">
            <a:off x="5575373" y="2890747"/>
            <a:ext cx="531495" cy="15690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连接符 188"/>
          <p:cNvCxnSpPr>
            <a:stCxn id="180" idx="4"/>
            <a:endCxn id="183" idx="1"/>
          </p:cNvCxnSpPr>
          <p:nvPr/>
        </p:nvCxnSpPr>
        <p:spPr>
          <a:xfrm>
            <a:off x="6106868" y="2890747"/>
            <a:ext cx="517525" cy="156146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接连接符 191"/>
          <p:cNvCxnSpPr>
            <a:stCxn id="182" idx="5"/>
            <a:endCxn id="183" idx="1"/>
          </p:cNvCxnSpPr>
          <p:nvPr/>
        </p:nvCxnSpPr>
        <p:spPr>
          <a:xfrm>
            <a:off x="5280454" y="3459335"/>
            <a:ext cx="1343660" cy="99250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182" idx="5"/>
            <a:endCxn id="184" idx="2"/>
          </p:cNvCxnSpPr>
          <p:nvPr/>
        </p:nvCxnSpPr>
        <p:spPr>
          <a:xfrm flipV="1">
            <a:off x="5280454" y="3439650"/>
            <a:ext cx="1631950" cy="196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181" idx="7"/>
            <a:endCxn id="184" idx="2"/>
          </p:cNvCxnSpPr>
          <p:nvPr/>
        </p:nvCxnSpPr>
        <p:spPr>
          <a:xfrm flipV="1">
            <a:off x="5575207" y="3440042"/>
            <a:ext cx="1337310" cy="1019810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25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59" grpId="0" bldLvl="0" animBg="1"/>
      <p:bldP spid="161" grpId="0" bldLvl="0" animBg="1"/>
      <p:bldP spid="153" grpId="0" bldLvl="0" animBg="1"/>
      <p:bldP spid="155" grpId="0" bldLvl="0" animBg="1"/>
      <p:bldP spid="157" grpId="0" bldLvl="0" animBg="1"/>
      <p:bldP spid="165" grpId="0"/>
      <p:bldP spid="166" grpId="0"/>
      <p:bldP spid="167" grpId="0"/>
      <p:bldP spid="168" grpId="0"/>
      <p:bldP spid="169" grpId="0"/>
      <p:bldP spid="180" grpId="0" bldLvl="0" animBg="1"/>
      <p:bldP spid="181" grpId="0" bldLvl="0" animBg="1"/>
      <p:bldP spid="182" grpId="0" bldLvl="0" animBg="1"/>
      <p:bldP spid="183" grpId="0" bldLvl="0" animBg="1"/>
      <p:bldP spid="18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8909" y="25141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en-US" sz="30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63390" y="2141855"/>
            <a:ext cx="58039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与同类工具比较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2088515" y="194945"/>
            <a:ext cx="764476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Ranorex Studion </a:t>
            </a:r>
            <a:r>
              <a:rPr lang="zh-CN" altLang="en-US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　</a:t>
            </a:r>
            <a:r>
              <a:rPr lang="en-US" altLang="zh-CN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UFT(QTP)</a:t>
            </a:r>
            <a:r>
              <a:rPr lang="zh-CN" altLang="en-US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AutoShape 3"/>
          <p:cNvSpPr>
            <a:spLocks noChangeAspect="1" noChangeArrowheads="1" noTextEdit="1"/>
          </p:cNvSpPr>
          <p:nvPr/>
        </p:nvSpPr>
        <p:spPr bwMode="auto">
          <a:xfrm>
            <a:off x="6138188" y="3477890"/>
            <a:ext cx="202202" cy="513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600" dirty="0">
              <a:ea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563370" y="1181735"/>
            <a:ext cx="3391535" cy="1304440"/>
            <a:chOff x="2885899" y="1771009"/>
            <a:chExt cx="2139194" cy="1304601"/>
          </a:xfrm>
        </p:grpSpPr>
        <p:sp>
          <p:nvSpPr>
            <p:cNvPr id="120" name="矩形 119"/>
            <p:cNvSpPr/>
            <p:nvPr/>
          </p:nvSpPr>
          <p:spPr>
            <a:xfrm>
              <a:off x="2987499" y="1771009"/>
              <a:ext cx="2037594" cy="491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共同点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2885899" y="2145855"/>
              <a:ext cx="2139194" cy="929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都是商业工具，需要授权使用，对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界面元素定位都比较准确，对象识别功能强大，支持界面录制与回放。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1563370" y="4737100"/>
            <a:ext cx="4105910" cy="1584425"/>
            <a:chOff x="2460071" y="5062659"/>
            <a:chExt cx="2139194" cy="1584834"/>
          </a:xfrm>
        </p:grpSpPr>
        <p:sp>
          <p:nvSpPr>
            <p:cNvPr id="123" name="矩形 122"/>
            <p:cNvSpPr/>
            <p:nvPr/>
          </p:nvSpPr>
          <p:spPr>
            <a:xfrm>
              <a:off x="2460071" y="5062659"/>
              <a:ext cx="2139194" cy="491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技术支持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460071" y="5437505"/>
              <a:ext cx="2139194" cy="12099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QTP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国内用户群体相对于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Ranorex Studion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比较多，问题解决容易找到方案；</a:t>
              </a:r>
              <a:r>
                <a:rPr lang="en-US" altLang="zh-CN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Ranorex Studion</a:t>
              </a:r>
              <a:r>
                <a:rPr lang="zh-CN" altLang="en-US" sz="14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属后起之秀，国内资料相对较少，基本靠官方提供的英文资料，遇到问题不好解决</a:t>
              </a:r>
              <a:endParaRPr lang="zh-CN" altLang="en-US" sz="1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7474520" y="1181865"/>
            <a:ext cx="4174490" cy="1304290"/>
            <a:chOff x="7608505" y="1739395"/>
            <a:chExt cx="4174490" cy="1304290"/>
          </a:xfrm>
        </p:grpSpPr>
        <p:sp>
          <p:nvSpPr>
            <p:cNvPr id="126" name="矩形 125"/>
            <p:cNvSpPr/>
            <p:nvPr/>
          </p:nvSpPr>
          <p:spPr>
            <a:xfrm>
              <a:off x="7608505" y="1739395"/>
              <a:ext cx="2037594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QTP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7608505" y="2114045"/>
              <a:ext cx="4174490" cy="929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强大的协议支持，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Web\COM+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ajax\sliverligh</a:t>
              </a:r>
              <a:endParaRPr lang="en-US" altLang="zh-CN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费用昂贵，比较笨重，代码编辑器功能强，提示功能不全，了解</a:t>
              </a:r>
              <a:r>
                <a:rPr lang="en-US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VBscrip</a:t>
              </a:r>
              <a:r>
                <a:rPr lang="zh-CN" altLang="zh-CN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脚本编辑即可</a:t>
              </a:r>
              <a:endParaRPr lang="zh-CN" altLang="zh-CN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>
            <a:off x="7231678" y="4105483"/>
            <a:ext cx="4141470" cy="2422525"/>
            <a:chOff x="7166908" y="4926538"/>
            <a:chExt cx="4141470" cy="2422525"/>
          </a:xfrm>
        </p:grpSpPr>
        <p:sp>
          <p:nvSpPr>
            <p:cNvPr id="129" name="矩形 128"/>
            <p:cNvSpPr/>
            <p:nvPr/>
          </p:nvSpPr>
          <p:spPr>
            <a:xfrm>
              <a:off x="7166908" y="4926538"/>
              <a:ext cx="2037594" cy="450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Ranorex Studion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166908" y="5301188"/>
              <a:ext cx="4141470" cy="204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支持多种不同的应用，包括web 2.0, Win32, MFC, WPF, Flash/Flex, .Net和Java(SWT)。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使用RanoreXPath对待测应用的GUI对象进行识别，对象识别效果更好。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608965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轻量级，费用相对便宜，脚本编程要求相对较高，有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C#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或</a:t>
              </a: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VB.NET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编辑知识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defTabSz="608965">
                <a:lnSpc>
                  <a:spcPct val="130000"/>
                </a:lnSpc>
              </a:pP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>
            <a:off x="5123392" y="1358917"/>
            <a:ext cx="850545" cy="2204331"/>
            <a:chOff x="5141736" y="1742547"/>
            <a:chExt cx="850545" cy="2204331"/>
          </a:xfrm>
        </p:grpSpPr>
        <p:grpSp>
          <p:nvGrpSpPr>
            <p:cNvPr id="132" name="组合 131"/>
            <p:cNvGrpSpPr/>
            <p:nvPr/>
          </p:nvGrpSpPr>
          <p:grpSpPr>
            <a:xfrm>
              <a:off x="5141736" y="1742547"/>
              <a:ext cx="850545" cy="2204331"/>
              <a:chOff x="4795210" y="1742547"/>
              <a:chExt cx="850545" cy="2204331"/>
            </a:xfrm>
          </p:grpSpPr>
          <p:sp>
            <p:nvSpPr>
              <p:cNvPr id="136" name="圆角矩形 135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7" name="组合 136"/>
              <p:cNvGrpSpPr/>
              <p:nvPr/>
            </p:nvGrpSpPr>
            <p:grpSpPr>
              <a:xfrm>
                <a:off x="4848795" y="1810322"/>
                <a:ext cx="751721" cy="744071"/>
                <a:chOff x="734695" y="4865256"/>
                <a:chExt cx="1038341" cy="1027776"/>
              </a:xfrm>
              <a:effectLst/>
            </p:grpSpPr>
            <p:grpSp>
              <p:nvGrpSpPr>
                <p:cNvPr id="138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40" name="椭圆 139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41" name="椭圆 140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39" name="文本框 138"/>
                <p:cNvSpPr txBox="1"/>
                <p:nvPr/>
              </p:nvSpPr>
              <p:spPr>
                <a:xfrm>
                  <a:off x="734695" y="4925367"/>
                  <a:ext cx="1038341" cy="892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01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33" name="组合 132"/>
            <p:cNvGrpSpPr/>
            <p:nvPr/>
          </p:nvGrpSpPr>
          <p:grpSpPr>
            <a:xfrm>
              <a:off x="5300019" y="2807432"/>
              <a:ext cx="582293" cy="429530"/>
              <a:chOff x="5379174" y="3818338"/>
              <a:chExt cx="657007" cy="484643"/>
            </a:xfrm>
            <a:solidFill>
              <a:schemeClr val="bg1"/>
            </a:solidFill>
          </p:grpSpPr>
          <p:sp>
            <p:nvSpPr>
              <p:cNvPr id="134" name="Freeform 95"/>
              <p:cNvSpPr/>
              <p:nvPr/>
            </p:nvSpPr>
            <p:spPr bwMode="auto">
              <a:xfrm>
                <a:off x="5379174" y="3962311"/>
                <a:ext cx="657007" cy="340670"/>
              </a:xfrm>
              <a:custGeom>
                <a:avLst/>
                <a:gdLst>
                  <a:gd name="T0" fmla="*/ 132 w 137"/>
                  <a:gd name="T1" fmla="*/ 58 h 71"/>
                  <a:gd name="T2" fmla="*/ 118 w 137"/>
                  <a:gd name="T3" fmla="*/ 23 h 71"/>
                  <a:gd name="T4" fmla="*/ 88 w 137"/>
                  <a:gd name="T5" fmla="*/ 12 h 71"/>
                  <a:gd name="T6" fmla="*/ 88 w 137"/>
                  <a:gd name="T7" fmla="*/ 0 h 71"/>
                  <a:gd name="T8" fmla="*/ 31 w 137"/>
                  <a:gd name="T9" fmla="*/ 0 h 71"/>
                  <a:gd name="T10" fmla="*/ 31 w 137"/>
                  <a:gd name="T11" fmla="*/ 11 h 71"/>
                  <a:gd name="T12" fmla="*/ 20 w 137"/>
                  <a:gd name="T13" fmla="*/ 11 h 71"/>
                  <a:gd name="T14" fmla="*/ 20 w 137"/>
                  <a:gd name="T15" fmla="*/ 1 h 71"/>
                  <a:gd name="T16" fmla="*/ 0 w 137"/>
                  <a:gd name="T17" fmla="*/ 1 h 71"/>
                  <a:gd name="T18" fmla="*/ 0 w 137"/>
                  <a:gd name="T19" fmla="*/ 63 h 71"/>
                  <a:gd name="T20" fmla="*/ 20 w 137"/>
                  <a:gd name="T21" fmla="*/ 63 h 71"/>
                  <a:gd name="T22" fmla="*/ 20 w 137"/>
                  <a:gd name="T23" fmla="*/ 37 h 71"/>
                  <a:gd name="T24" fmla="*/ 26 w 137"/>
                  <a:gd name="T25" fmla="*/ 37 h 71"/>
                  <a:gd name="T26" fmla="*/ 59 w 137"/>
                  <a:gd name="T27" fmla="*/ 71 h 71"/>
                  <a:gd name="T28" fmla="*/ 92 w 137"/>
                  <a:gd name="T29" fmla="*/ 37 h 71"/>
                  <a:gd name="T30" fmla="*/ 92 w 137"/>
                  <a:gd name="T31" fmla="*/ 31 h 71"/>
                  <a:gd name="T32" fmla="*/ 106 w 137"/>
                  <a:gd name="T33" fmla="*/ 37 h 71"/>
                  <a:gd name="T34" fmla="*/ 113 w 137"/>
                  <a:gd name="T35" fmla="*/ 58 h 71"/>
                  <a:gd name="T36" fmla="*/ 108 w 137"/>
                  <a:gd name="T37" fmla="*/ 58 h 71"/>
                  <a:gd name="T38" fmla="*/ 108 w 137"/>
                  <a:gd name="T39" fmla="*/ 64 h 71"/>
                  <a:gd name="T40" fmla="*/ 137 w 137"/>
                  <a:gd name="T41" fmla="*/ 64 h 71"/>
                  <a:gd name="T42" fmla="*/ 137 w 137"/>
                  <a:gd name="T43" fmla="*/ 58 h 71"/>
                  <a:gd name="T44" fmla="*/ 132 w 137"/>
                  <a:gd name="T45" fmla="*/ 5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7" h="71">
                    <a:moveTo>
                      <a:pt x="132" y="58"/>
                    </a:moveTo>
                    <a:cubicBezTo>
                      <a:pt x="131" y="39"/>
                      <a:pt x="129" y="32"/>
                      <a:pt x="118" y="23"/>
                    </a:cubicBezTo>
                    <a:cubicBezTo>
                      <a:pt x="108" y="14"/>
                      <a:pt x="96" y="12"/>
                      <a:pt x="88" y="12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20" y="63"/>
                      <a:pt x="20" y="63"/>
                      <a:pt x="20" y="63"/>
                    </a:cubicBezTo>
                    <a:cubicBezTo>
                      <a:pt x="20" y="37"/>
                      <a:pt x="20" y="37"/>
                      <a:pt x="20" y="37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56"/>
                      <a:pt x="41" y="71"/>
                      <a:pt x="59" y="71"/>
                    </a:cubicBezTo>
                    <a:cubicBezTo>
                      <a:pt x="78" y="71"/>
                      <a:pt x="92" y="56"/>
                      <a:pt x="92" y="37"/>
                    </a:cubicBezTo>
                    <a:cubicBezTo>
                      <a:pt x="92" y="35"/>
                      <a:pt x="92" y="33"/>
                      <a:pt x="92" y="31"/>
                    </a:cubicBezTo>
                    <a:cubicBezTo>
                      <a:pt x="96" y="32"/>
                      <a:pt x="102" y="34"/>
                      <a:pt x="106" y="37"/>
                    </a:cubicBezTo>
                    <a:cubicBezTo>
                      <a:pt x="113" y="43"/>
                      <a:pt x="112" y="45"/>
                      <a:pt x="113" y="58"/>
                    </a:cubicBezTo>
                    <a:cubicBezTo>
                      <a:pt x="108" y="58"/>
                      <a:pt x="108" y="58"/>
                      <a:pt x="108" y="58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37" y="64"/>
                      <a:pt x="137" y="64"/>
                      <a:pt x="137" y="64"/>
                    </a:cubicBezTo>
                    <a:cubicBezTo>
                      <a:pt x="137" y="58"/>
                      <a:pt x="137" y="58"/>
                      <a:pt x="137" y="58"/>
                    </a:cubicBezTo>
                    <a:lnTo>
                      <a:pt x="132" y="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Freeform 96"/>
              <p:cNvSpPr/>
              <p:nvPr/>
            </p:nvSpPr>
            <p:spPr bwMode="auto">
              <a:xfrm>
                <a:off x="5464341" y="3818338"/>
                <a:ext cx="403532" cy="133835"/>
              </a:xfrm>
              <a:custGeom>
                <a:avLst/>
                <a:gdLst>
                  <a:gd name="T0" fmla="*/ 4 w 84"/>
                  <a:gd name="T1" fmla="*/ 24 h 28"/>
                  <a:gd name="T2" fmla="*/ 8 w 84"/>
                  <a:gd name="T3" fmla="*/ 20 h 28"/>
                  <a:gd name="T4" fmla="*/ 8 w 84"/>
                  <a:gd name="T5" fmla="*/ 16 h 28"/>
                  <a:gd name="T6" fmla="*/ 35 w 84"/>
                  <a:gd name="T7" fmla="*/ 16 h 28"/>
                  <a:gd name="T8" fmla="*/ 35 w 84"/>
                  <a:gd name="T9" fmla="*/ 28 h 28"/>
                  <a:gd name="T10" fmla="*/ 48 w 84"/>
                  <a:gd name="T11" fmla="*/ 28 h 28"/>
                  <a:gd name="T12" fmla="*/ 48 w 84"/>
                  <a:gd name="T13" fmla="*/ 16 h 28"/>
                  <a:gd name="T14" fmla="*/ 75 w 84"/>
                  <a:gd name="T15" fmla="*/ 16 h 28"/>
                  <a:gd name="T16" fmla="*/ 75 w 84"/>
                  <a:gd name="T17" fmla="*/ 20 h 28"/>
                  <a:gd name="T18" fmla="*/ 79 w 84"/>
                  <a:gd name="T19" fmla="*/ 24 h 28"/>
                  <a:gd name="T20" fmla="*/ 84 w 84"/>
                  <a:gd name="T21" fmla="*/ 20 h 28"/>
                  <a:gd name="T22" fmla="*/ 84 w 84"/>
                  <a:gd name="T23" fmla="*/ 16 h 28"/>
                  <a:gd name="T24" fmla="*/ 84 w 84"/>
                  <a:gd name="T25" fmla="*/ 9 h 28"/>
                  <a:gd name="T26" fmla="*/ 84 w 84"/>
                  <a:gd name="T27" fmla="*/ 4 h 28"/>
                  <a:gd name="T28" fmla="*/ 79 w 84"/>
                  <a:gd name="T29" fmla="*/ 0 h 28"/>
                  <a:gd name="T30" fmla="*/ 75 w 84"/>
                  <a:gd name="T31" fmla="*/ 4 h 28"/>
                  <a:gd name="T32" fmla="*/ 75 w 84"/>
                  <a:gd name="T33" fmla="*/ 9 h 28"/>
                  <a:gd name="T34" fmla="*/ 48 w 84"/>
                  <a:gd name="T35" fmla="*/ 9 h 28"/>
                  <a:gd name="T36" fmla="*/ 48 w 84"/>
                  <a:gd name="T37" fmla="*/ 3 h 28"/>
                  <a:gd name="T38" fmla="*/ 35 w 84"/>
                  <a:gd name="T39" fmla="*/ 3 h 28"/>
                  <a:gd name="T40" fmla="*/ 35 w 84"/>
                  <a:gd name="T41" fmla="*/ 9 h 28"/>
                  <a:gd name="T42" fmla="*/ 8 w 84"/>
                  <a:gd name="T43" fmla="*/ 9 h 28"/>
                  <a:gd name="T44" fmla="*/ 8 w 84"/>
                  <a:gd name="T45" fmla="*/ 4 h 28"/>
                  <a:gd name="T46" fmla="*/ 4 w 84"/>
                  <a:gd name="T47" fmla="*/ 0 h 28"/>
                  <a:gd name="T48" fmla="*/ 0 w 84"/>
                  <a:gd name="T49" fmla="*/ 4 h 28"/>
                  <a:gd name="T50" fmla="*/ 0 w 84"/>
                  <a:gd name="T51" fmla="*/ 20 h 28"/>
                  <a:gd name="T52" fmla="*/ 4 w 84"/>
                  <a:gd name="T53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4" h="28">
                    <a:moveTo>
                      <a:pt x="4" y="24"/>
                    </a:moveTo>
                    <a:cubicBezTo>
                      <a:pt x="6" y="24"/>
                      <a:pt x="8" y="23"/>
                      <a:pt x="8" y="20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75" y="20"/>
                      <a:pt x="75" y="20"/>
                      <a:pt x="75" y="20"/>
                    </a:cubicBezTo>
                    <a:cubicBezTo>
                      <a:pt x="75" y="23"/>
                      <a:pt x="77" y="24"/>
                      <a:pt x="79" y="24"/>
                    </a:cubicBezTo>
                    <a:cubicBezTo>
                      <a:pt x="82" y="24"/>
                      <a:pt x="84" y="23"/>
                      <a:pt x="84" y="20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9"/>
                      <a:pt x="84" y="9"/>
                      <a:pt x="84" y="9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2"/>
                      <a:pt x="82" y="0"/>
                      <a:pt x="79" y="0"/>
                    </a:cubicBezTo>
                    <a:cubicBezTo>
                      <a:pt x="77" y="0"/>
                      <a:pt x="75" y="2"/>
                      <a:pt x="75" y="4"/>
                    </a:cubicBezTo>
                    <a:cubicBezTo>
                      <a:pt x="75" y="9"/>
                      <a:pt x="75" y="9"/>
                      <a:pt x="75" y="9"/>
                    </a:cubicBezTo>
                    <a:cubicBezTo>
                      <a:pt x="48" y="9"/>
                      <a:pt x="48" y="9"/>
                      <a:pt x="48" y="9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2" y="24"/>
                      <a:pt x="4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2" name="组合 141"/>
          <p:cNvGrpSpPr/>
          <p:nvPr/>
        </p:nvGrpSpPr>
        <p:grpSpPr>
          <a:xfrm>
            <a:off x="6201415" y="2712703"/>
            <a:ext cx="2204331" cy="850545"/>
            <a:chOff x="6197098" y="3083158"/>
            <a:chExt cx="2204331" cy="850545"/>
          </a:xfrm>
        </p:grpSpPr>
        <p:grpSp>
          <p:nvGrpSpPr>
            <p:cNvPr id="143" name="组合 142"/>
            <p:cNvGrpSpPr/>
            <p:nvPr/>
          </p:nvGrpSpPr>
          <p:grpSpPr>
            <a:xfrm rot="5400000">
              <a:off x="6873991" y="2406265"/>
              <a:ext cx="850545" cy="2204331"/>
              <a:chOff x="4795210" y="1742547"/>
              <a:chExt cx="850545" cy="2204331"/>
            </a:xfrm>
          </p:grpSpPr>
          <p:sp>
            <p:nvSpPr>
              <p:cNvPr id="149" name="圆角矩形 148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50" name="组合 149"/>
              <p:cNvGrpSpPr/>
              <p:nvPr/>
            </p:nvGrpSpPr>
            <p:grpSpPr>
              <a:xfrm>
                <a:off x="4848796" y="1801145"/>
                <a:ext cx="743374" cy="753248"/>
                <a:chOff x="734696" y="4852580"/>
                <a:chExt cx="1026811" cy="1040452"/>
              </a:xfrm>
              <a:effectLst/>
            </p:grpSpPr>
            <p:grpSp>
              <p:nvGrpSpPr>
                <p:cNvPr id="151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53" name="椭圆 152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54" name="椭圆 153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52" name="文本框 151"/>
                <p:cNvSpPr txBox="1"/>
                <p:nvPr/>
              </p:nvSpPr>
              <p:spPr>
                <a:xfrm rot="16200000">
                  <a:off x="734694" y="4925368"/>
                  <a:ext cx="1038343" cy="892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02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44" name="组合 143"/>
            <p:cNvGrpSpPr/>
            <p:nvPr/>
          </p:nvGrpSpPr>
          <p:grpSpPr>
            <a:xfrm>
              <a:off x="6620563" y="3348168"/>
              <a:ext cx="606514" cy="388750"/>
              <a:chOff x="10391892" y="3871061"/>
              <a:chExt cx="762452" cy="488699"/>
            </a:xfrm>
            <a:solidFill>
              <a:schemeClr val="bg1"/>
            </a:solidFill>
          </p:grpSpPr>
          <p:sp>
            <p:nvSpPr>
              <p:cNvPr id="146" name="Freeform 105"/>
              <p:cNvSpPr>
                <a:spLocks noEditPoints="1"/>
              </p:cNvSpPr>
              <p:nvPr/>
            </p:nvSpPr>
            <p:spPr bwMode="auto">
              <a:xfrm>
                <a:off x="10391892" y="3986645"/>
                <a:ext cx="762452" cy="292003"/>
              </a:xfrm>
              <a:custGeom>
                <a:avLst/>
                <a:gdLst>
                  <a:gd name="T0" fmla="*/ 94 w 159"/>
                  <a:gd name="T1" fmla="*/ 42 h 61"/>
                  <a:gd name="T2" fmla="*/ 115 w 159"/>
                  <a:gd name="T3" fmla="*/ 50 h 61"/>
                  <a:gd name="T4" fmla="*/ 129 w 159"/>
                  <a:gd name="T5" fmla="*/ 44 h 61"/>
                  <a:gd name="T6" fmla="*/ 144 w 159"/>
                  <a:gd name="T7" fmla="*/ 52 h 61"/>
                  <a:gd name="T8" fmla="*/ 159 w 159"/>
                  <a:gd name="T9" fmla="*/ 6 h 61"/>
                  <a:gd name="T10" fmla="*/ 55 w 159"/>
                  <a:gd name="T11" fmla="*/ 6 h 61"/>
                  <a:gd name="T12" fmla="*/ 55 w 159"/>
                  <a:gd name="T13" fmla="*/ 19 h 61"/>
                  <a:gd name="T14" fmla="*/ 5 w 159"/>
                  <a:gd name="T15" fmla="*/ 3 h 61"/>
                  <a:gd name="T16" fmla="*/ 2 w 159"/>
                  <a:gd name="T17" fmla="*/ 12 h 61"/>
                  <a:gd name="T18" fmla="*/ 55 w 159"/>
                  <a:gd name="T19" fmla="*/ 29 h 61"/>
                  <a:gd name="T20" fmla="*/ 55 w 159"/>
                  <a:gd name="T21" fmla="*/ 29 h 61"/>
                  <a:gd name="T22" fmla="*/ 59 w 159"/>
                  <a:gd name="T23" fmla="*/ 31 h 61"/>
                  <a:gd name="T24" fmla="*/ 59 w 159"/>
                  <a:gd name="T25" fmla="*/ 56 h 61"/>
                  <a:gd name="T26" fmla="*/ 59 w 159"/>
                  <a:gd name="T27" fmla="*/ 59 h 61"/>
                  <a:gd name="T28" fmla="*/ 59 w 159"/>
                  <a:gd name="T29" fmla="*/ 61 h 61"/>
                  <a:gd name="T30" fmla="*/ 75 w 159"/>
                  <a:gd name="T31" fmla="*/ 61 h 61"/>
                  <a:gd name="T32" fmla="*/ 75 w 159"/>
                  <a:gd name="T33" fmla="*/ 61 h 61"/>
                  <a:gd name="T34" fmla="*/ 94 w 159"/>
                  <a:gd name="T35" fmla="*/ 42 h 61"/>
                  <a:gd name="T36" fmla="*/ 65 w 159"/>
                  <a:gd name="T37" fmla="*/ 33 h 61"/>
                  <a:gd name="T38" fmla="*/ 87 w 159"/>
                  <a:gd name="T39" fmla="*/ 40 h 61"/>
                  <a:gd name="T40" fmla="*/ 72 w 159"/>
                  <a:gd name="T41" fmla="*/ 56 h 61"/>
                  <a:gd name="T42" fmla="*/ 65 w 159"/>
                  <a:gd name="T43" fmla="*/ 56 h 61"/>
                  <a:gd name="T44" fmla="*/ 65 w 159"/>
                  <a:gd name="T45" fmla="*/ 33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9" h="61">
                    <a:moveTo>
                      <a:pt x="94" y="42"/>
                    </a:moveTo>
                    <a:cubicBezTo>
                      <a:pt x="115" y="50"/>
                      <a:pt x="115" y="50"/>
                      <a:pt x="115" y="50"/>
                    </a:cubicBezTo>
                    <a:cubicBezTo>
                      <a:pt x="119" y="46"/>
                      <a:pt x="123" y="44"/>
                      <a:pt x="129" y="44"/>
                    </a:cubicBezTo>
                    <a:cubicBezTo>
                      <a:pt x="135" y="44"/>
                      <a:pt x="141" y="47"/>
                      <a:pt x="144" y="52"/>
                    </a:cubicBezTo>
                    <a:cubicBezTo>
                      <a:pt x="159" y="6"/>
                      <a:pt x="159" y="6"/>
                      <a:pt x="159" y="6"/>
                    </a:cubicBezTo>
                    <a:cubicBezTo>
                      <a:pt x="55" y="6"/>
                      <a:pt x="55" y="6"/>
                      <a:pt x="55" y="6"/>
                    </a:cubicBezTo>
                    <a:cubicBezTo>
                      <a:pt x="55" y="19"/>
                      <a:pt x="55" y="19"/>
                      <a:pt x="55" y="19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0" y="0"/>
                      <a:pt x="2" y="12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9" y="31"/>
                      <a:pt x="59" y="31"/>
                      <a:pt x="59" y="31"/>
                    </a:cubicBezTo>
                    <a:cubicBezTo>
                      <a:pt x="59" y="56"/>
                      <a:pt x="59" y="56"/>
                      <a:pt x="59" y="56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61"/>
                      <a:pt x="59" y="61"/>
                      <a:pt x="59" y="61"/>
                    </a:cubicBezTo>
                    <a:cubicBezTo>
                      <a:pt x="75" y="61"/>
                      <a:pt x="75" y="61"/>
                      <a:pt x="75" y="61"/>
                    </a:cubicBezTo>
                    <a:cubicBezTo>
                      <a:pt x="75" y="61"/>
                      <a:pt x="75" y="61"/>
                      <a:pt x="75" y="61"/>
                    </a:cubicBezTo>
                    <a:lnTo>
                      <a:pt x="94" y="42"/>
                    </a:lnTo>
                    <a:close/>
                    <a:moveTo>
                      <a:pt x="65" y="33"/>
                    </a:moveTo>
                    <a:cubicBezTo>
                      <a:pt x="87" y="40"/>
                      <a:pt x="87" y="40"/>
                      <a:pt x="87" y="40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5" y="56"/>
                      <a:pt x="65" y="56"/>
                      <a:pt x="65" y="56"/>
                    </a:cubicBezTo>
                    <a:lnTo>
                      <a:pt x="6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Freeform 106"/>
              <p:cNvSpPr>
                <a:spLocks noEditPoints="1"/>
              </p:cNvSpPr>
              <p:nvPr/>
            </p:nvSpPr>
            <p:spPr bwMode="auto">
              <a:xfrm>
                <a:off x="10929258" y="4201592"/>
                <a:ext cx="158168" cy="158168"/>
              </a:xfrm>
              <a:custGeom>
                <a:avLst/>
                <a:gdLst>
                  <a:gd name="T0" fmla="*/ 17 w 33"/>
                  <a:gd name="T1" fmla="*/ 0 h 33"/>
                  <a:gd name="T2" fmla="*/ 0 w 33"/>
                  <a:gd name="T3" fmla="*/ 16 h 33"/>
                  <a:gd name="T4" fmla="*/ 17 w 33"/>
                  <a:gd name="T5" fmla="*/ 33 h 33"/>
                  <a:gd name="T6" fmla="*/ 33 w 33"/>
                  <a:gd name="T7" fmla="*/ 16 h 33"/>
                  <a:gd name="T8" fmla="*/ 17 w 33"/>
                  <a:gd name="T9" fmla="*/ 0 h 33"/>
                  <a:gd name="T10" fmla="*/ 17 w 33"/>
                  <a:gd name="T11" fmla="*/ 25 h 33"/>
                  <a:gd name="T12" fmla="*/ 8 w 33"/>
                  <a:gd name="T13" fmla="*/ 16 h 33"/>
                  <a:gd name="T14" fmla="*/ 17 w 33"/>
                  <a:gd name="T15" fmla="*/ 8 h 33"/>
                  <a:gd name="T16" fmla="*/ 25 w 33"/>
                  <a:gd name="T17" fmla="*/ 16 h 33"/>
                  <a:gd name="T18" fmla="*/ 17 w 33"/>
                  <a:gd name="T19" fmla="*/ 25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7" y="0"/>
                    </a:moveTo>
                    <a:cubicBezTo>
                      <a:pt x="8" y="0"/>
                      <a:pt x="0" y="8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5" y="33"/>
                      <a:pt x="33" y="25"/>
                      <a:pt x="33" y="16"/>
                    </a:cubicBezTo>
                    <a:cubicBezTo>
                      <a:pt x="33" y="8"/>
                      <a:pt x="25" y="0"/>
                      <a:pt x="17" y="0"/>
                    </a:cubicBezTo>
                    <a:close/>
                    <a:moveTo>
                      <a:pt x="17" y="25"/>
                    </a:moveTo>
                    <a:cubicBezTo>
                      <a:pt x="12" y="25"/>
                      <a:pt x="8" y="21"/>
                      <a:pt x="8" y="16"/>
                    </a:cubicBezTo>
                    <a:cubicBezTo>
                      <a:pt x="8" y="12"/>
                      <a:pt x="12" y="8"/>
                      <a:pt x="17" y="8"/>
                    </a:cubicBezTo>
                    <a:cubicBezTo>
                      <a:pt x="21" y="8"/>
                      <a:pt x="25" y="12"/>
                      <a:pt x="25" y="16"/>
                    </a:cubicBezTo>
                    <a:cubicBezTo>
                      <a:pt x="25" y="21"/>
                      <a:pt x="21" y="25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Freeform 107"/>
              <p:cNvSpPr/>
              <p:nvPr/>
            </p:nvSpPr>
            <p:spPr bwMode="auto">
              <a:xfrm>
                <a:off x="10750812" y="3871061"/>
                <a:ext cx="340670" cy="129779"/>
              </a:xfrm>
              <a:custGeom>
                <a:avLst/>
                <a:gdLst>
                  <a:gd name="T0" fmla="*/ 52 w 71"/>
                  <a:gd name="T1" fmla="*/ 7 h 27"/>
                  <a:gd name="T2" fmla="*/ 37 w 71"/>
                  <a:gd name="T3" fmla="*/ 0 h 27"/>
                  <a:gd name="T4" fmla="*/ 19 w 71"/>
                  <a:gd name="T5" fmla="*/ 11 h 27"/>
                  <a:gd name="T6" fmla="*/ 0 w 71"/>
                  <a:gd name="T7" fmla="*/ 27 h 27"/>
                  <a:gd name="T8" fmla="*/ 71 w 71"/>
                  <a:gd name="T9" fmla="*/ 27 h 27"/>
                  <a:gd name="T10" fmla="*/ 52 w 71"/>
                  <a:gd name="T11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1" h="27">
                    <a:moveTo>
                      <a:pt x="52" y="7"/>
                    </a:moveTo>
                    <a:cubicBezTo>
                      <a:pt x="49" y="3"/>
                      <a:pt x="43" y="0"/>
                      <a:pt x="37" y="0"/>
                    </a:cubicBezTo>
                    <a:cubicBezTo>
                      <a:pt x="29" y="0"/>
                      <a:pt x="22" y="5"/>
                      <a:pt x="19" y="11"/>
                    </a:cubicBezTo>
                    <a:cubicBezTo>
                      <a:pt x="9" y="11"/>
                      <a:pt x="2" y="18"/>
                      <a:pt x="0" y="27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70" y="16"/>
                      <a:pt x="62" y="8"/>
                      <a:pt x="52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55" name="组合 154"/>
          <p:cNvGrpSpPr/>
          <p:nvPr/>
        </p:nvGrpSpPr>
        <p:grpSpPr>
          <a:xfrm>
            <a:off x="3769606" y="3795436"/>
            <a:ext cx="2204331" cy="850545"/>
            <a:chOff x="3795786" y="4098041"/>
            <a:chExt cx="2204331" cy="850545"/>
          </a:xfrm>
        </p:grpSpPr>
        <p:grpSp>
          <p:nvGrpSpPr>
            <p:cNvPr id="156" name="组合 155"/>
            <p:cNvGrpSpPr/>
            <p:nvPr/>
          </p:nvGrpSpPr>
          <p:grpSpPr>
            <a:xfrm rot="16200000" flipH="1">
              <a:off x="4472679" y="3421148"/>
              <a:ext cx="850545" cy="2204331"/>
              <a:chOff x="4795210" y="1742547"/>
              <a:chExt cx="850545" cy="2204331"/>
            </a:xfrm>
          </p:grpSpPr>
          <p:sp>
            <p:nvSpPr>
              <p:cNvPr id="162" name="圆角矩形 161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3" name="组合 162"/>
              <p:cNvGrpSpPr/>
              <p:nvPr/>
            </p:nvGrpSpPr>
            <p:grpSpPr>
              <a:xfrm>
                <a:off x="4848796" y="1801145"/>
                <a:ext cx="743374" cy="753248"/>
                <a:chOff x="734696" y="4852580"/>
                <a:chExt cx="1026811" cy="1040452"/>
              </a:xfrm>
              <a:effectLst/>
            </p:grpSpPr>
            <p:grpSp>
              <p:nvGrpSpPr>
                <p:cNvPr id="164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66" name="椭圆 165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67" name="椭圆 166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65" name="文本框 164"/>
                <p:cNvSpPr txBox="1"/>
                <p:nvPr/>
              </p:nvSpPr>
              <p:spPr>
                <a:xfrm rot="16200000">
                  <a:off x="734694" y="4925368"/>
                  <a:ext cx="1038343" cy="8927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04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57" name="组合 156"/>
            <p:cNvGrpSpPr/>
            <p:nvPr/>
          </p:nvGrpSpPr>
          <p:grpSpPr>
            <a:xfrm>
              <a:off x="4808992" y="4316205"/>
              <a:ext cx="620955" cy="408523"/>
              <a:chOff x="1143103" y="4882932"/>
              <a:chExt cx="847619" cy="557645"/>
            </a:xfrm>
            <a:solidFill>
              <a:schemeClr val="bg1"/>
            </a:solidFill>
          </p:grpSpPr>
          <p:sp>
            <p:nvSpPr>
              <p:cNvPr id="158" name="Freeform 108"/>
              <p:cNvSpPr>
                <a:spLocks noEditPoints="1"/>
              </p:cNvSpPr>
              <p:nvPr/>
            </p:nvSpPr>
            <p:spPr bwMode="auto">
              <a:xfrm>
                <a:off x="1189742" y="4882932"/>
                <a:ext cx="519116" cy="470449"/>
              </a:xfrm>
              <a:custGeom>
                <a:avLst/>
                <a:gdLst>
                  <a:gd name="T0" fmla="*/ 69 w 108"/>
                  <a:gd name="T1" fmla="*/ 13 h 98"/>
                  <a:gd name="T2" fmla="*/ 15 w 108"/>
                  <a:gd name="T3" fmla="*/ 13 h 98"/>
                  <a:gd name="T4" fmla="*/ 15 w 108"/>
                  <a:gd name="T5" fmla="*/ 0 h 98"/>
                  <a:gd name="T6" fmla="*/ 13 w 108"/>
                  <a:gd name="T7" fmla="*/ 0 h 98"/>
                  <a:gd name="T8" fmla="*/ 13 w 108"/>
                  <a:gd name="T9" fmla="*/ 13 h 98"/>
                  <a:gd name="T10" fmla="*/ 12 w 108"/>
                  <a:gd name="T11" fmla="*/ 13 h 98"/>
                  <a:gd name="T12" fmla="*/ 7 w 108"/>
                  <a:gd name="T13" fmla="*/ 53 h 98"/>
                  <a:gd name="T14" fmla="*/ 0 w 108"/>
                  <a:gd name="T15" fmla="*/ 64 h 98"/>
                  <a:gd name="T16" fmla="*/ 16 w 108"/>
                  <a:gd name="T17" fmla="*/ 64 h 98"/>
                  <a:gd name="T18" fmla="*/ 43 w 108"/>
                  <a:gd name="T19" fmla="*/ 92 h 98"/>
                  <a:gd name="T20" fmla="*/ 43 w 108"/>
                  <a:gd name="T21" fmla="*/ 98 h 98"/>
                  <a:gd name="T22" fmla="*/ 84 w 108"/>
                  <a:gd name="T23" fmla="*/ 98 h 98"/>
                  <a:gd name="T24" fmla="*/ 96 w 108"/>
                  <a:gd name="T25" fmla="*/ 90 h 98"/>
                  <a:gd name="T26" fmla="*/ 108 w 108"/>
                  <a:gd name="T27" fmla="*/ 98 h 98"/>
                  <a:gd name="T28" fmla="*/ 108 w 108"/>
                  <a:gd name="T29" fmla="*/ 98 h 98"/>
                  <a:gd name="T30" fmla="*/ 108 w 108"/>
                  <a:gd name="T31" fmla="*/ 53 h 98"/>
                  <a:gd name="T32" fmla="*/ 80 w 108"/>
                  <a:gd name="T33" fmla="*/ 53 h 98"/>
                  <a:gd name="T34" fmla="*/ 69 w 108"/>
                  <a:gd name="T35" fmla="*/ 13 h 98"/>
                  <a:gd name="T36" fmla="*/ 23 w 108"/>
                  <a:gd name="T37" fmla="*/ 20 h 98"/>
                  <a:gd name="T38" fmla="*/ 60 w 108"/>
                  <a:gd name="T39" fmla="*/ 20 h 98"/>
                  <a:gd name="T40" fmla="*/ 67 w 108"/>
                  <a:gd name="T41" fmla="*/ 46 h 98"/>
                  <a:gd name="T42" fmla="*/ 20 w 108"/>
                  <a:gd name="T43" fmla="*/ 46 h 98"/>
                  <a:gd name="T44" fmla="*/ 23 w 108"/>
                  <a:gd name="T45" fmla="*/ 2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08" h="98">
                    <a:moveTo>
                      <a:pt x="69" y="13"/>
                    </a:move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7" y="53"/>
                      <a:pt x="7" y="53"/>
                      <a:pt x="7" y="5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6" y="64"/>
                      <a:pt x="16" y="64"/>
                      <a:pt x="16" y="64"/>
                    </a:cubicBezTo>
                    <a:cubicBezTo>
                      <a:pt x="31" y="64"/>
                      <a:pt x="43" y="77"/>
                      <a:pt x="43" y="92"/>
                    </a:cubicBezTo>
                    <a:cubicBezTo>
                      <a:pt x="43" y="94"/>
                      <a:pt x="43" y="96"/>
                      <a:pt x="43" y="98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86" y="93"/>
                      <a:pt x="90" y="90"/>
                      <a:pt x="96" y="90"/>
                    </a:cubicBezTo>
                    <a:cubicBezTo>
                      <a:pt x="101" y="90"/>
                      <a:pt x="105" y="93"/>
                      <a:pt x="108" y="98"/>
                    </a:cubicBezTo>
                    <a:cubicBezTo>
                      <a:pt x="108" y="98"/>
                      <a:pt x="108" y="98"/>
                      <a:pt x="108" y="98"/>
                    </a:cubicBezTo>
                    <a:cubicBezTo>
                      <a:pt x="108" y="53"/>
                      <a:pt x="108" y="53"/>
                      <a:pt x="108" y="53"/>
                    </a:cubicBezTo>
                    <a:cubicBezTo>
                      <a:pt x="80" y="53"/>
                      <a:pt x="80" y="53"/>
                      <a:pt x="80" y="53"/>
                    </a:cubicBezTo>
                    <a:lnTo>
                      <a:pt x="69" y="13"/>
                    </a:lnTo>
                    <a:close/>
                    <a:moveTo>
                      <a:pt x="23" y="20"/>
                    </a:moveTo>
                    <a:cubicBezTo>
                      <a:pt x="60" y="20"/>
                      <a:pt x="60" y="20"/>
                      <a:pt x="60" y="20"/>
                    </a:cubicBezTo>
                    <a:cubicBezTo>
                      <a:pt x="67" y="46"/>
                      <a:pt x="67" y="46"/>
                      <a:pt x="67" y="46"/>
                    </a:cubicBezTo>
                    <a:cubicBezTo>
                      <a:pt x="20" y="46"/>
                      <a:pt x="20" y="46"/>
                      <a:pt x="20" y="46"/>
                    </a:cubicBezTo>
                    <a:lnTo>
                      <a:pt x="23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Freeform 109"/>
              <p:cNvSpPr>
                <a:spLocks noEditPoints="1"/>
              </p:cNvSpPr>
              <p:nvPr/>
            </p:nvSpPr>
            <p:spPr bwMode="auto">
              <a:xfrm>
                <a:off x="1143103" y="5205352"/>
                <a:ext cx="235225" cy="235225"/>
              </a:xfrm>
              <a:custGeom>
                <a:avLst/>
                <a:gdLst>
                  <a:gd name="T0" fmla="*/ 24 w 49"/>
                  <a:gd name="T1" fmla="*/ 0 h 49"/>
                  <a:gd name="T2" fmla="*/ 0 w 49"/>
                  <a:gd name="T3" fmla="*/ 24 h 49"/>
                  <a:gd name="T4" fmla="*/ 24 w 49"/>
                  <a:gd name="T5" fmla="*/ 49 h 49"/>
                  <a:gd name="T6" fmla="*/ 49 w 49"/>
                  <a:gd name="T7" fmla="*/ 24 h 49"/>
                  <a:gd name="T8" fmla="*/ 24 w 49"/>
                  <a:gd name="T9" fmla="*/ 0 h 49"/>
                  <a:gd name="T10" fmla="*/ 24 w 49"/>
                  <a:gd name="T11" fmla="*/ 41 h 49"/>
                  <a:gd name="T12" fmla="*/ 8 w 49"/>
                  <a:gd name="T13" fmla="*/ 24 h 49"/>
                  <a:gd name="T14" fmla="*/ 24 w 49"/>
                  <a:gd name="T15" fmla="*/ 8 h 49"/>
                  <a:gd name="T16" fmla="*/ 41 w 49"/>
                  <a:gd name="T17" fmla="*/ 24 h 49"/>
                  <a:gd name="T18" fmla="*/ 24 w 49"/>
                  <a:gd name="T19" fmla="*/ 4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9" h="49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38"/>
                      <a:pt x="11" y="49"/>
                      <a:pt x="24" y="49"/>
                    </a:cubicBezTo>
                    <a:cubicBezTo>
                      <a:pt x="38" y="49"/>
                      <a:pt x="49" y="38"/>
                      <a:pt x="49" y="24"/>
                    </a:cubicBezTo>
                    <a:cubicBezTo>
                      <a:pt x="49" y="11"/>
                      <a:pt x="38" y="0"/>
                      <a:pt x="24" y="0"/>
                    </a:cubicBezTo>
                    <a:close/>
                    <a:moveTo>
                      <a:pt x="24" y="41"/>
                    </a:moveTo>
                    <a:cubicBezTo>
                      <a:pt x="15" y="41"/>
                      <a:pt x="8" y="33"/>
                      <a:pt x="8" y="24"/>
                    </a:cubicBezTo>
                    <a:cubicBezTo>
                      <a:pt x="8" y="15"/>
                      <a:pt x="15" y="8"/>
                      <a:pt x="24" y="8"/>
                    </a:cubicBezTo>
                    <a:cubicBezTo>
                      <a:pt x="33" y="8"/>
                      <a:pt x="41" y="15"/>
                      <a:pt x="41" y="24"/>
                    </a:cubicBezTo>
                    <a:cubicBezTo>
                      <a:pt x="41" y="33"/>
                      <a:pt x="33" y="41"/>
                      <a:pt x="24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Freeform 110"/>
              <p:cNvSpPr/>
              <p:nvPr/>
            </p:nvSpPr>
            <p:spPr bwMode="auto">
              <a:xfrm>
                <a:off x="1741303" y="5138434"/>
                <a:ext cx="249419" cy="214947"/>
              </a:xfrm>
              <a:custGeom>
                <a:avLst/>
                <a:gdLst>
                  <a:gd name="T0" fmla="*/ 26 w 123"/>
                  <a:gd name="T1" fmla="*/ 76 h 106"/>
                  <a:gd name="T2" fmla="*/ 26 w 123"/>
                  <a:gd name="T3" fmla="*/ 61 h 106"/>
                  <a:gd name="T4" fmla="*/ 0 w 123"/>
                  <a:gd name="T5" fmla="*/ 0 h 106"/>
                  <a:gd name="T6" fmla="*/ 0 w 123"/>
                  <a:gd name="T7" fmla="*/ 106 h 106"/>
                  <a:gd name="T8" fmla="*/ 26 w 123"/>
                  <a:gd name="T9" fmla="*/ 106 h 106"/>
                  <a:gd name="T10" fmla="*/ 123 w 123"/>
                  <a:gd name="T11" fmla="*/ 106 h 106"/>
                  <a:gd name="T12" fmla="*/ 123 w 123"/>
                  <a:gd name="T13" fmla="*/ 102 h 106"/>
                  <a:gd name="T14" fmla="*/ 26 w 123"/>
                  <a:gd name="T15" fmla="*/ 7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3" h="106">
                    <a:moveTo>
                      <a:pt x="26" y="76"/>
                    </a:moveTo>
                    <a:lnTo>
                      <a:pt x="26" y="61"/>
                    </a:lnTo>
                    <a:lnTo>
                      <a:pt x="0" y="0"/>
                    </a:lnTo>
                    <a:lnTo>
                      <a:pt x="0" y="106"/>
                    </a:lnTo>
                    <a:lnTo>
                      <a:pt x="26" y="106"/>
                    </a:lnTo>
                    <a:lnTo>
                      <a:pt x="123" y="106"/>
                    </a:lnTo>
                    <a:lnTo>
                      <a:pt x="123" y="102"/>
                    </a:lnTo>
                    <a:lnTo>
                      <a:pt x="26" y="7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Freeform 111"/>
              <p:cNvSpPr>
                <a:spLocks noEditPoints="1"/>
              </p:cNvSpPr>
              <p:nvPr/>
            </p:nvSpPr>
            <p:spPr bwMode="auto">
              <a:xfrm>
                <a:off x="1589218" y="5320936"/>
                <a:ext cx="119640" cy="119640"/>
              </a:xfrm>
              <a:custGeom>
                <a:avLst/>
                <a:gdLst>
                  <a:gd name="T0" fmla="*/ 13 w 25"/>
                  <a:gd name="T1" fmla="*/ 0 h 25"/>
                  <a:gd name="T2" fmla="*/ 0 w 25"/>
                  <a:gd name="T3" fmla="*/ 13 h 25"/>
                  <a:gd name="T4" fmla="*/ 13 w 25"/>
                  <a:gd name="T5" fmla="*/ 25 h 25"/>
                  <a:gd name="T6" fmla="*/ 25 w 25"/>
                  <a:gd name="T7" fmla="*/ 13 h 25"/>
                  <a:gd name="T8" fmla="*/ 13 w 25"/>
                  <a:gd name="T9" fmla="*/ 0 h 25"/>
                  <a:gd name="T10" fmla="*/ 13 w 25"/>
                  <a:gd name="T11" fmla="*/ 21 h 25"/>
                  <a:gd name="T12" fmla="*/ 5 w 25"/>
                  <a:gd name="T13" fmla="*/ 13 h 25"/>
                  <a:gd name="T14" fmla="*/ 13 w 25"/>
                  <a:gd name="T15" fmla="*/ 5 h 25"/>
                  <a:gd name="T16" fmla="*/ 21 w 25"/>
                  <a:gd name="T17" fmla="*/ 13 h 25"/>
                  <a:gd name="T18" fmla="*/ 13 w 25"/>
                  <a:gd name="T19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25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19" y="25"/>
                      <a:pt x="25" y="19"/>
                      <a:pt x="25" y="13"/>
                    </a:cubicBezTo>
                    <a:cubicBezTo>
                      <a:pt x="25" y="6"/>
                      <a:pt x="19" y="0"/>
                      <a:pt x="13" y="0"/>
                    </a:cubicBezTo>
                    <a:close/>
                    <a:moveTo>
                      <a:pt x="13" y="21"/>
                    </a:moveTo>
                    <a:cubicBezTo>
                      <a:pt x="8" y="21"/>
                      <a:pt x="5" y="17"/>
                      <a:pt x="5" y="13"/>
                    </a:cubicBezTo>
                    <a:cubicBezTo>
                      <a:pt x="5" y="8"/>
                      <a:pt x="8" y="5"/>
                      <a:pt x="13" y="5"/>
                    </a:cubicBezTo>
                    <a:cubicBezTo>
                      <a:pt x="17" y="5"/>
                      <a:pt x="21" y="8"/>
                      <a:pt x="21" y="13"/>
                    </a:cubicBezTo>
                    <a:cubicBezTo>
                      <a:pt x="21" y="17"/>
                      <a:pt x="17" y="21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6201415" y="3795436"/>
            <a:ext cx="850545" cy="2204331"/>
            <a:chOff x="6181295" y="4098089"/>
            <a:chExt cx="850545" cy="2204331"/>
          </a:xfrm>
        </p:grpSpPr>
        <p:grpSp>
          <p:nvGrpSpPr>
            <p:cNvPr id="169" name="组合 168"/>
            <p:cNvGrpSpPr/>
            <p:nvPr/>
          </p:nvGrpSpPr>
          <p:grpSpPr>
            <a:xfrm rot="10800000">
              <a:off x="6181295" y="4098089"/>
              <a:ext cx="850545" cy="2204331"/>
              <a:chOff x="4795210" y="1742547"/>
              <a:chExt cx="850545" cy="2204331"/>
            </a:xfrm>
          </p:grpSpPr>
          <p:sp>
            <p:nvSpPr>
              <p:cNvPr id="171" name="圆角矩形 170"/>
              <p:cNvSpPr/>
              <p:nvPr/>
            </p:nvSpPr>
            <p:spPr>
              <a:xfrm>
                <a:off x="4795210" y="1742547"/>
                <a:ext cx="850545" cy="220433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2" name="组合 171"/>
              <p:cNvGrpSpPr/>
              <p:nvPr/>
            </p:nvGrpSpPr>
            <p:grpSpPr>
              <a:xfrm>
                <a:off x="4848796" y="1810322"/>
                <a:ext cx="751721" cy="744071"/>
                <a:chOff x="734696" y="4865256"/>
                <a:chExt cx="1038341" cy="1027776"/>
              </a:xfrm>
              <a:effectLst/>
            </p:grpSpPr>
            <p:grpSp>
              <p:nvGrpSpPr>
                <p:cNvPr id="173" name="组合 49"/>
                <p:cNvGrpSpPr/>
                <p:nvPr/>
              </p:nvGrpSpPr>
              <p:grpSpPr bwMode="auto">
                <a:xfrm>
                  <a:off x="734696" y="4865256"/>
                  <a:ext cx="1026811" cy="1027776"/>
                  <a:chOff x="871210" y="892008"/>
                  <a:chExt cx="1362381" cy="1362527"/>
                </a:xfrm>
              </p:grpSpPr>
              <p:sp>
                <p:nvSpPr>
                  <p:cNvPr id="175" name="椭圆 174"/>
                  <p:cNvSpPr/>
                  <p:nvPr/>
                </p:nvSpPr>
                <p:spPr>
                  <a:xfrm>
                    <a:off x="871211" y="892008"/>
                    <a:ext cx="1362380" cy="1361247"/>
                  </a:xfrm>
                  <a:prstGeom prst="ellipse">
                    <a:avLst/>
                  </a:prstGeom>
                  <a:solidFill>
                    <a:schemeClr val="bg1">
                      <a:alpha val="2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  <p:sp>
                <p:nvSpPr>
                  <p:cNvPr id="176" name="椭圆 175"/>
                  <p:cNvSpPr/>
                  <p:nvPr/>
                </p:nvSpPr>
                <p:spPr>
                  <a:xfrm>
                    <a:off x="871210" y="893288"/>
                    <a:ext cx="1362379" cy="1361247"/>
                  </a:xfrm>
                  <a:prstGeom prst="ellipse">
                    <a:avLst/>
                  </a:prstGeom>
                  <a:solidFill>
                    <a:schemeClr val="bg1">
                      <a:alpha val="45000"/>
                    </a:schemeClr>
                  </a:solidFill>
                  <a:ln w="19050" cap="flat" cmpd="sng" algn="ctr">
                    <a:noFill/>
                    <a:prstDash val="solid"/>
                    <a:miter lim="800000"/>
                  </a:ln>
                  <a:effectLst>
                    <a:softEdge rad="38100"/>
                  </a:effectLst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20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  <a:cs typeface="+mn-cs"/>
                    </a:endParaRPr>
                  </a:p>
                </p:txBody>
              </p:sp>
            </p:grpSp>
            <p:sp>
              <p:nvSpPr>
                <p:cNvPr id="174" name="文本框 173"/>
                <p:cNvSpPr txBox="1"/>
                <p:nvPr/>
              </p:nvSpPr>
              <p:spPr>
                <a:xfrm rot="10800000">
                  <a:off x="734696" y="4925367"/>
                  <a:ext cx="1038341" cy="892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360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Arial" panose="020B0604020202020204"/>
                      <a:ea typeface="微软雅黑" panose="020B0503020204020204" pitchFamily="34" charset="-122"/>
                    </a:rPr>
                    <a:t>03</a:t>
                  </a:r>
                  <a:endParaRPr kumimoji="0" lang="zh-CN" altLang="en-US" sz="360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 panose="020B0604020202020204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70" name="Freeform 168"/>
            <p:cNvSpPr>
              <a:spLocks noEditPoints="1"/>
            </p:cNvSpPr>
            <p:nvPr/>
          </p:nvSpPr>
          <p:spPr bwMode="auto">
            <a:xfrm>
              <a:off x="6393178" y="4724728"/>
              <a:ext cx="353492" cy="537665"/>
            </a:xfrm>
            <a:custGeom>
              <a:avLst/>
              <a:gdLst>
                <a:gd name="T0" fmla="*/ 86 w 101"/>
                <a:gd name="T1" fmla="*/ 29 h 153"/>
                <a:gd name="T2" fmla="*/ 86 w 101"/>
                <a:gd name="T3" fmla="*/ 19 h 153"/>
                <a:gd name="T4" fmla="*/ 88 w 101"/>
                <a:gd name="T5" fmla="*/ 19 h 153"/>
                <a:gd name="T6" fmla="*/ 96 w 101"/>
                <a:gd name="T7" fmla="*/ 19 h 153"/>
                <a:gd name="T8" fmla="*/ 96 w 101"/>
                <a:gd name="T9" fmla="*/ 22 h 153"/>
                <a:gd name="T10" fmla="*/ 97 w 101"/>
                <a:gd name="T11" fmla="*/ 24 h 153"/>
                <a:gd name="T12" fmla="*/ 99 w 101"/>
                <a:gd name="T13" fmla="*/ 22 h 153"/>
                <a:gd name="T14" fmla="*/ 99 w 101"/>
                <a:gd name="T15" fmla="*/ 9 h 153"/>
                <a:gd name="T16" fmla="*/ 97 w 101"/>
                <a:gd name="T17" fmla="*/ 8 h 153"/>
                <a:gd name="T18" fmla="*/ 96 w 101"/>
                <a:gd name="T19" fmla="*/ 9 h 153"/>
                <a:gd name="T20" fmla="*/ 96 w 101"/>
                <a:gd name="T21" fmla="*/ 12 h 153"/>
                <a:gd name="T22" fmla="*/ 88 w 101"/>
                <a:gd name="T23" fmla="*/ 12 h 153"/>
                <a:gd name="T24" fmla="*/ 86 w 101"/>
                <a:gd name="T25" fmla="*/ 12 h 153"/>
                <a:gd name="T26" fmla="*/ 86 w 101"/>
                <a:gd name="T27" fmla="*/ 8 h 153"/>
                <a:gd name="T28" fmla="*/ 74 w 101"/>
                <a:gd name="T29" fmla="*/ 8 h 153"/>
                <a:gd name="T30" fmla="*/ 74 w 101"/>
                <a:gd name="T31" fmla="*/ 12 h 153"/>
                <a:gd name="T32" fmla="*/ 71 w 101"/>
                <a:gd name="T33" fmla="*/ 12 h 153"/>
                <a:gd name="T34" fmla="*/ 71 w 101"/>
                <a:gd name="T35" fmla="*/ 10 h 153"/>
                <a:gd name="T36" fmla="*/ 0 w 101"/>
                <a:gd name="T37" fmla="*/ 0 h 153"/>
                <a:gd name="T38" fmla="*/ 0 w 101"/>
                <a:gd name="T39" fmla="*/ 35 h 153"/>
                <a:gd name="T40" fmla="*/ 71 w 101"/>
                <a:gd name="T41" fmla="*/ 21 h 153"/>
                <a:gd name="T42" fmla="*/ 71 w 101"/>
                <a:gd name="T43" fmla="*/ 19 h 153"/>
                <a:gd name="T44" fmla="*/ 74 w 101"/>
                <a:gd name="T45" fmla="*/ 19 h 153"/>
                <a:gd name="T46" fmla="*/ 74 w 101"/>
                <a:gd name="T47" fmla="*/ 29 h 153"/>
                <a:gd name="T48" fmla="*/ 59 w 101"/>
                <a:gd name="T49" fmla="*/ 45 h 153"/>
                <a:gd name="T50" fmla="*/ 59 w 101"/>
                <a:gd name="T51" fmla="*/ 63 h 153"/>
                <a:gd name="T52" fmla="*/ 59 w 101"/>
                <a:gd name="T53" fmla="*/ 82 h 153"/>
                <a:gd name="T54" fmla="*/ 59 w 101"/>
                <a:gd name="T55" fmla="*/ 153 h 153"/>
                <a:gd name="T56" fmla="*/ 101 w 101"/>
                <a:gd name="T57" fmla="*/ 153 h 153"/>
                <a:gd name="T58" fmla="*/ 101 w 101"/>
                <a:gd name="T59" fmla="*/ 82 h 153"/>
                <a:gd name="T60" fmla="*/ 101 w 101"/>
                <a:gd name="T61" fmla="*/ 63 h 153"/>
                <a:gd name="T62" fmla="*/ 101 w 101"/>
                <a:gd name="T63" fmla="*/ 45 h 153"/>
                <a:gd name="T64" fmla="*/ 86 w 101"/>
                <a:gd name="T65" fmla="*/ 29 h 153"/>
                <a:gd name="T66" fmla="*/ 81 w 101"/>
                <a:gd name="T67" fmla="*/ 95 h 153"/>
                <a:gd name="T68" fmla="*/ 83 w 101"/>
                <a:gd name="T69" fmla="*/ 100 h 153"/>
                <a:gd name="T70" fmla="*/ 85 w 101"/>
                <a:gd name="T71" fmla="*/ 104 h 153"/>
                <a:gd name="T72" fmla="*/ 75 w 101"/>
                <a:gd name="T73" fmla="*/ 104 h 153"/>
                <a:gd name="T74" fmla="*/ 78 w 101"/>
                <a:gd name="T75" fmla="*/ 100 h 153"/>
                <a:gd name="T76" fmla="*/ 81 w 101"/>
                <a:gd name="T77" fmla="*/ 95 h 153"/>
                <a:gd name="T78" fmla="*/ 97 w 101"/>
                <a:gd name="T79" fmla="*/ 104 h 153"/>
                <a:gd name="T80" fmla="*/ 87 w 101"/>
                <a:gd name="T81" fmla="*/ 104 h 153"/>
                <a:gd name="T82" fmla="*/ 90 w 101"/>
                <a:gd name="T83" fmla="*/ 99 h 153"/>
                <a:gd name="T84" fmla="*/ 85 w 101"/>
                <a:gd name="T85" fmla="*/ 83 h 153"/>
                <a:gd name="T86" fmla="*/ 81 w 101"/>
                <a:gd name="T87" fmla="*/ 90 h 153"/>
                <a:gd name="T88" fmla="*/ 80 w 101"/>
                <a:gd name="T89" fmla="*/ 79 h 153"/>
                <a:gd name="T90" fmla="*/ 76 w 101"/>
                <a:gd name="T91" fmla="*/ 90 h 153"/>
                <a:gd name="T92" fmla="*/ 71 w 101"/>
                <a:gd name="T93" fmla="*/ 97 h 153"/>
                <a:gd name="T94" fmla="*/ 72 w 101"/>
                <a:gd name="T95" fmla="*/ 104 h 153"/>
                <a:gd name="T96" fmla="*/ 63 w 101"/>
                <a:gd name="T97" fmla="*/ 104 h 153"/>
                <a:gd name="T98" fmla="*/ 63 w 101"/>
                <a:gd name="T99" fmla="*/ 70 h 153"/>
                <a:gd name="T100" fmla="*/ 97 w 101"/>
                <a:gd name="T101" fmla="*/ 70 h 153"/>
                <a:gd name="T102" fmla="*/ 97 w 101"/>
                <a:gd name="T103" fmla="*/ 10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1" h="153">
                  <a:moveTo>
                    <a:pt x="86" y="29"/>
                  </a:moveTo>
                  <a:cubicBezTo>
                    <a:pt x="86" y="19"/>
                    <a:pt x="86" y="19"/>
                    <a:pt x="86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4"/>
                    <a:pt x="96" y="24"/>
                    <a:pt x="97" y="24"/>
                  </a:cubicBezTo>
                  <a:cubicBezTo>
                    <a:pt x="99" y="24"/>
                    <a:pt x="99" y="24"/>
                    <a:pt x="99" y="22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7" y="8"/>
                  </a:cubicBezTo>
                  <a:cubicBezTo>
                    <a:pt x="96" y="8"/>
                    <a:pt x="96" y="8"/>
                    <a:pt x="96" y="9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65" y="31"/>
                    <a:pt x="59" y="37"/>
                    <a:pt x="59" y="45"/>
                  </a:cubicBezTo>
                  <a:cubicBezTo>
                    <a:pt x="59" y="63"/>
                    <a:pt x="59" y="63"/>
                    <a:pt x="59" y="63"/>
                  </a:cubicBezTo>
                  <a:cubicBezTo>
                    <a:pt x="59" y="82"/>
                    <a:pt x="59" y="82"/>
                    <a:pt x="59" y="82"/>
                  </a:cubicBezTo>
                  <a:cubicBezTo>
                    <a:pt x="59" y="153"/>
                    <a:pt x="59" y="153"/>
                    <a:pt x="59" y="153"/>
                  </a:cubicBezTo>
                  <a:cubicBezTo>
                    <a:pt x="101" y="153"/>
                    <a:pt x="101" y="153"/>
                    <a:pt x="101" y="153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45"/>
                    <a:pt x="101" y="45"/>
                    <a:pt x="101" y="45"/>
                  </a:cubicBezTo>
                  <a:cubicBezTo>
                    <a:pt x="101" y="37"/>
                    <a:pt x="95" y="31"/>
                    <a:pt x="86" y="29"/>
                  </a:cubicBezTo>
                  <a:close/>
                  <a:moveTo>
                    <a:pt x="81" y="95"/>
                  </a:moveTo>
                  <a:cubicBezTo>
                    <a:pt x="81" y="95"/>
                    <a:pt x="82" y="98"/>
                    <a:pt x="83" y="100"/>
                  </a:cubicBezTo>
                  <a:cubicBezTo>
                    <a:pt x="84" y="101"/>
                    <a:pt x="85" y="102"/>
                    <a:pt x="8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2"/>
                    <a:pt x="76" y="101"/>
                    <a:pt x="78" y="100"/>
                  </a:cubicBezTo>
                  <a:cubicBezTo>
                    <a:pt x="81" y="97"/>
                    <a:pt x="81" y="95"/>
                    <a:pt x="81" y="95"/>
                  </a:cubicBezTo>
                  <a:close/>
                  <a:moveTo>
                    <a:pt x="97" y="104"/>
                  </a:moveTo>
                  <a:cubicBezTo>
                    <a:pt x="87" y="104"/>
                    <a:pt x="87" y="104"/>
                    <a:pt x="87" y="104"/>
                  </a:cubicBezTo>
                  <a:cubicBezTo>
                    <a:pt x="88" y="102"/>
                    <a:pt x="89" y="100"/>
                    <a:pt x="90" y="99"/>
                  </a:cubicBezTo>
                  <a:cubicBezTo>
                    <a:pt x="90" y="90"/>
                    <a:pt x="87" y="90"/>
                    <a:pt x="85" y="83"/>
                  </a:cubicBezTo>
                  <a:cubicBezTo>
                    <a:pt x="85" y="83"/>
                    <a:pt x="83" y="89"/>
                    <a:pt x="81" y="90"/>
                  </a:cubicBezTo>
                  <a:cubicBezTo>
                    <a:pt x="81" y="90"/>
                    <a:pt x="82" y="83"/>
                    <a:pt x="80" y="79"/>
                  </a:cubicBezTo>
                  <a:cubicBezTo>
                    <a:pt x="80" y="79"/>
                    <a:pt x="80" y="85"/>
                    <a:pt x="76" y="90"/>
                  </a:cubicBezTo>
                  <a:cubicBezTo>
                    <a:pt x="72" y="93"/>
                    <a:pt x="71" y="94"/>
                    <a:pt x="71" y="97"/>
                  </a:cubicBezTo>
                  <a:cubicBezTo>
                    <a:pt x="71" y="98"/>
                    <a:pt x="71" y="101"/>
                    <a:pt x="72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97" y="70"/>
                    <a:pt x="97" y="70"/>
                    <a:pt x="97" y="70"/>
                  </a:cubicBezTo>
                  <a:lnTo>
                    <a:pt x="97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77" name="椭圆 176"/>
          <p:cNvSpPr/>
          <p:nvPr/>
        </p:nvSpPr>
        <p:spPr>
          <a:xfrm flipH="1">
            <a:off x="5375699" y="3483644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8" name="椭圆 177"/>
          <p:cNvSpPr/>
          <p:nvPr/>
        </p:nvSpPr>
        <p:spPr>
          <a:xfrm flipH="1">
            <a:off x="5924977" y="295169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79" name="椭圆 178"/>
          <p:cNvSpPr/>
          <p:nvPr/>
        </p:nvSpPr>
        <p:spPr>
          <a:xfrm flipH="1">
            <a:off x="5924977" y="402276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80" name="椭圆 179"/>
          <p:cNvSpPr/>
          <p:nvPr/>
        </p:nvSpPr>
        <p:spPr>
          <a:xfrm flipH="1">
            <a:off x="6452818" y="3482385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77" grpId="0" bldLvl="0" animBg="1"/>
      <p:bldP spid="178" grpId="0" bldLvl="0" animBg="1"/>
      <p:bldP spid="179" grpId="0" bldLvl="0" animBg="1"/>
      <p:bldP spid="180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6014" y="330790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en-US" sz="30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63390" y="2141855"/>
            <a:ext cx="53536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工具界面介绍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62869" y="21839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  <a:ea typeface="微软雅黑" panose="020B0503020204020204" pitchFamily="34" charset="-122"/>
              </a:rPr>
              <a:t>1</a:t>
            </a:r>
            <a:endParaRPr lang="zh-CN" alt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535680" y="2037715"/>
            <a:ext cx="64179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回顾</a:t>
            </a:r>
            <a:r>
              <a:rPr lang="en-US" altLang="zh-CN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2018</a:t>
            </a:r>
            <a:r>
              <a:rPr lang="zh-CN" altLang="en-US" sz="5400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年软件测试行业所处境况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  <p:bldP spid="49" grpId="0"/>
      <p:bldP spid="4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389630" y="178435"/>
            <a:ext cx="54127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Ranorex Studion9.0</a:t>
            </a:r>
            <a:r>
              <a:rPr lang="zh-CN" altLang="en-US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工具界面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805237" y="1486390"/>
            <a:ext cx="2285552" cy="2174031"/>
            <a:chOff x="3805237" y="1896600"/>
            <a:chExt cx="2285552" cy="2174031"/>
          </a:xfrm>
        </p:grpSpPr>
        <p:sp>
          <p:nvSpPr>
            <p:cNvPr id="44" name="Freeform 6"/>
            <p:cNvSpPr/>
            <p:nvPr/>
          </p:nvSpPr>
          <p:spPr bwMode="auto">
            <a:xfrm>
              <a:off x="3805237" y="1896600"/>
              <a:ext cx="2174031" cy="2174031"/>
            </a:xfrm>
            <a:custGeom>
              <a:avLst/>
              <a:gdLst>
                <a:gd name="T0" fmla="*/ 441 w 1462"/>
                <a:gd name="T1" fmla="*/ 0 h 1462"/>
                <a:gd name="T2" fmla="*/ 1323 w 1462"/>
                <a:gd name="T3" fmla="*/ 878 h 1462"/>
                <a:gd name="T4" fmla="*/ 1462 w 1462"/>
                <a:gd name="T5" fmla="*/ 740 h 1462"/>
                <a:gd name="T6" fmla="*/ 1457 w 1462"/>
                <a:gd name="T7" fmla="*/ 1094 h 1462"/>
                <a:gd name="T8" fmla="*/ 1453 w 1462"/>
                <a:gd name="T9" fmla="*/ 1449 h 1462"/>
                <a:gd name="T10" fmla="*/ 1098 w 1462"/>
                <a:gd name="T11" fmla="*/ 1457 h 1462"/>
                <a:gd name="T12" fmla="*/ 744 w 1462"/>
                <a:gd name="T13" fmla="*/ 1462 h 1462"/>
                <a:gd name="T14" fmla="*/ 882 w 1462"/>
                <a:gd name="T15" fmla="*/ 1323 h 1462"/>
                <a:gd name="T16" fmla="*/ 0 w 1462"/>
                <a:gd name="T17" fmla="*/ 445 h 1462"/>
                <a:gd name="T18" fmla="*/ 441 w 1462"/>
                <a:gd name="T19" fmla="*/ 0 h 1462"/>
                <a:gd name="connsiteX0" fmla="*/ 3016 w 10183"/>
                <a:gd name="connsiteY0" fmla="*/ 0 h 10284"/>
                <a:gd name="connsiteX1" fmla="*/ 9049 w 10183"/>
                <a:gd name="connsiteY1" fmla="*/ 6005 h 10284"/>
                <a:gd name="connsiteX2" fmla="*/ 10000 w 10183"/>
                <a:gd name="connsiteY2" fmla="*/ 5062 h 10284"/>
                <a:gd name="connsiteX3" fmla="*/ 9938 w 10183"/>
                <a:gd name="connsiteY3" fmla="*/ 9911 h 10284"/>
                <a:gd name="connsiteX4" fmla="*/ 7510 w 10183"/>
                <a:gd name="connsiteY4" fmla="*/ 9966 h 10284"/>
                <a:gd name="connsiteX5" fmla="*/ 5089 w 10183"/>
                <a:gd name="connsiteY5" fmla="*/ 10000 h 10284"/>
                <a:gd name="connsiteX6" fmla="*/ 6033 w 10183"/>
                <a:gd name="connsiteY6" fmla="*/ 9049 h 10284"/>
                <a:gd name="connsiteX7" fmla="*/ 0 w 10183"/>
                <a:gd name="connsiteY7" fmla="*/ 3044 h 10284"/>
                <a:gd name="connsiteX8" fmla="*/ 3016 w 10183"/>
                <a:gd name="connsiteY8" fmla="*/ 0 h 10284"/>
                <a:gd name="connsiteX0-1" fmla="*/ 3016 w 10356"/>
                <a:gd name="connsiteY0-2" fmla="*/ 0 h 10339"/>
                <a:gd name="connsiteX1-3" fmla="*/ 9049 w 10356"/>
                <a:gd name="connsiteY1-4" fmla="*/ 6005 h 10339"/>
                <a:gd name="connsiteX2-5" fmla="*/ 10000 w 10356"/>
                <a:gd name="connsiteY2-6" fmla="*/ 5062 h 10339"/>
                <a:gd name="connsiteX3-7" fmla="*/ 9938 w 10356"/>
                <a:gd name="connsiteY3-8" fmla="*/ 9911 h 10339"/>
                <a:gd name="connsiteX4-9" fmla="*/ 5089 w 10356"/>
                <a:gd name="connsiteY4-10" fmla="*/ 10000 h 10339"/>
                <a:gd name="connsiteX5-11" fmla="*/ 6033 w 10356"/>
                <a:gd name="connsiteY5-12" fmla="*/ 9049 h 10339"/>
                <a:gd name="connsiteX6-13" fmla="*/ 0 w 10356"/>
                <a:gd name="connsiteY6-14" fmla="*/ 3044 h 10339"/>
                <a:gd name="connsiteX7-15" fmla="*/ 3016 w 10356"/>
                <a:gd name="connsiteY7-16" fmla="*/ 0 h 10339"/>
                <a:gd name="connsiteX0-17" fmla="*/ 3016 w 10356"/>
                <a:gd name="connsiteY0-18" fmla="*/ 0 h 10000"/>
                <a:gd name="connsiteX1-19" fmla="*/ 9049 w 10356"/>
                <a:gd name="connsiteY1-20" fmla="*/ 6005 h 10000"/>
                <a:gd name="connsiteX2-21" fmla="*/ 10000 w 10356"/>
                <a:gd name="connsiteY2-22" fmla="*/ 5062 h 10000"/>
                <a:gd name="connsiteX3-23" fmla="*/ 9938 w 10356"/>
                <a:gd name="connsiteY3-24" fmla="*/ 9911 h 10000"/>
                <a:gd name="connsiteX4-25" fmla="*/ 5089 w 10356"/>
                <a:gd name="connsiteY4-26" fmla="*/ 10000 h 10000"/>
                <a:gd name="connsiteX5-27" fmla="*/ 6033 w 10356"/>
                <a:gd name="connsiteY5-28" fmla="*/ 9049 h 10000"/>
                <a:gd name="connsiteX6-29" fmla="*/ 0 w 10356"/>
                <a:gd name="connsiteY6-30" fmla="*/ 3044 h 10000"/>
                <a:gd name="connsiteX7-31" fmla="*/ 3016 w 10356"/>
                <a:gd name="connsiteY7-32" fmla="*/ 0 h 10000"/>
                <a:gd name="connsiteX0-33" fmla="*/ 3016 w 10000"/>
                <a:gd name="connsiteY0-34" fmla="*/ 0 h 10000"/>
                <a:gd name="connsiteX1-35" fmla="*/ 9049 w 10000"/>
                <a:gd name="connsiteY1-36" fmla="*/ 6005 h 10000"/>
                <a:gd name="connsiteX2-37" fmla="*/ 10000 w 10000"/>
                <a:gd name="connsiteY2-38" fmla="*/ 5062 h 10000"/>
                <a:gd name="connsiteX3-39" fmla="*/ 9938 w 10000"/>
                <a:gd name="connsiteY3-40" fmla="*/ 9911 h 10000"/>
                <a:gd name="connsiteX4-41" fmla="*/ 5089 w 10000"/>
                <a:gd name="connsiteY4-42" fmla="*/ 10000 h 10000"/>
                <a:gd name="connsiteX5-43" fmla="*/ 6033 w 10000"/>
                <a:gd name="connsiteY5-44" fmla="*/ 9049 h 10000"/>
                <a:gd name="connsiteX6-45" fmla="*/ 0 w 10000"/>
                <a:gd name="connsiteY6-46" fmla="*/ 3044 h 10000"/>
                <a:gd name="connsiteX7-47" fmla="*/ 3016 w 10000"/>
                <a:gd name="connsiteY7-48" fmla="*/ 0 h 10000"/>
                <a:gd name="connsiteX0-49" fmla="*/ 3016 w 10000"/>
                <a:gd name="connsiteY0-50" fmla="*/ 0 h 10000"/>
                <a:gd name="connsiteX1-51" fmla="*/ 9049 w 10000"/>
                <a:gd name="connsiteY1-52" fmla="*/ 6005 h 10000"/>
                <a:gd name="connsiteX2-53" fmla="*/ 10000 w 10000"/>
                <a:gd name="connsiteY2-54" fmla="*/ 5062 h 10000"/>
                <a:gd name="connsiteX3-55" fmla="*/ 9938 w 10000"/>
                <a:gd name="connsiteY3-56" fmla="*/ 9952 h 10000"/>
                <a:gd name="connsiteX4-57" fmla="*/ 5089 w 10000"/>
                <a:gd name="connsiteY4-58" fmla="*/ 10000 h 10000"/>
                <a:gd name="connsiteX5-59" fmla="*/ 6033 w 10000"/>
                <a:gd name="connsiteY5-60" fmla="*/ 9049 h 10000"/>
                <a:gd name="connsiteX6-61" fmla="*/ 0 w 10000"/>
                <a:gd name="connsiteY6-62" fmla="*/ 3044 h 10000"/>
                <a:gd name="connsiteX7-63" fmla="*/ 3016 w 10000"/>
                <a:gd name="connsiteY7-64" fmla="*/ 0 h 10000"/>
                <a:gd name="connsiteX0-65" fmla="*/ 3016 w 10000"/>
                <a:gd name="connsiteY0-66" fmla="*/ 0 h 10000"/>
                <a:gd name="connsiteX1-67" fmla="*/ 9049 w 10000"/>
                <a:gd name="connsiteY1-68" fmla="*/ 6005 h 10000"/>
                <a:gd name="connsiteX2-69" fmla="*/ 10000 w 10000"/>
                <a:gd name="connsiteY2-70" fmla="*/ 5062 h 10000"/>
                <a:gd name="connsiteX3-71" fmla="*/ 9979 w 10000"/>
                <a:gd name="connsiteY3-72" fmla="*/ 9952 h 10000"/>
                <a:gd name="connsiteX4-73" fmla="*/ 5089 w 10000"/>
                <a:gd name="connsiteY4-74" fmla="*/ 10000 h 10000"/>
                <a:gd name="connsiteX5-75" fmla="*/ 6033 w 10000"/>
                <a:gd name="connsiteY5-76" fmla="*/ 9049 h 10000"/>
                <a:gd name="connsiteX6-77" fmla="*/ 0 w 10000"/>
                <a:gd name="connsiteY6-78" fmla="*/ 3044 h 10000"/>
                <a:gd name="connsiteX7-79" fmla="*/ 3016 w 10000"/>
                <a:gd name="connsiteY7-80" fmla="*/ 0 h 10000"/>
                <a:gd name="connsiteX0-81" fmla="*/ 3016 w 10000"/>
                <a:gd name="connsiteY0-82" fmla="*/ 0 h 10000"/>
                <a:gd name="connsiteX1-83" fmla="*/ 9049 w 10000"/>
                <a:gd name="connsiteY1-84" fmla="*/ 6005 h 10000"/>
                <a:gd name="connsiteX2-85" fmla="*/ 10000 w 10000"/>
                <a:gd name="connsiteY2-86" fmla="*/ 5062 h 10000"/>
                <a:gd name="connsiteX3-87" fmla="*/ 9979 w 10000"/>
                <a:gd name="connsiteY3-88" fmla="*/ 9993 h 10000"/>
                <a:gd name="connsiteX4-89" fmla="*/ 5089 w 10000"/>
                <a:gd name="connsiteY4-90" fmla="*/ 10000 h 10000"/>
                <a:gd name="connsiteX5-91" fmla="*/ 6033 w 10000"/>
                <a:gd name="connsiteY5-92" fmla="*/ 9049 h 10000"/>
                <a:gd name="connsiteX6-93" fmla="*/ 0 w 10000"/>
                <a:gd name="connsiteY6-94" fmla="*/ 3044 h 10000"/>
                <a:gd name="connsiteX7-95" fmla="*/ 3016 w 10000"/>
                <a:gd name="connsiteY7-96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00" h="10000">
                  <a:moveTo>
                    <a:pt x="3016" y="0"/>
                  </a:moveTo>
                  <a:lnTo>
                    <a:pt x="9049" y="6005"/>
                  </a:lnTo>
                  <a:lnTo>
                    <a:pt x="10000" y="5062"/>
                  </a:lnTo>
                  <a:cubicBezTo>
                    <a:pt x="9979" y="6678"/>
                    <a:pt x="10000" y="8377"/>
                    <a:pt x="9979" y="9993"/>
                  </a:cubicBezTo>
                  <a:lnTo>
                    <a:pt x="5089" y="10000"/>
                  </a:lnTo>
                  <a:lnTo>
                    <a:pt x="6033" y="9049"/>
                  </a:lnTo>
                  <a:lnTo>
                    <a:pt x="0" y="3044"/>
                  </a:lnTo>
                  <a:lnTo>
                    <a:pt x="30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49000">
                  <a:schemeClr val="bg1">
                    <a:alpha val="25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outerShdw blurRad="177800" dist="101600" dir="13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2675746">
              <a:off x="4803646" y="3024153"/>
              <a:ext cx="12871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6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 rot="2856416">
              <a:off x="4312570" y="2287632"/>
              <a:ext cx="326561" cy="604424"/>
              <a:chOff x="4194176" y="1773238"/>
              <a:chExt cx="180975" cy="334962"/>
            </a:xfrm>
            <a:solidFill>
              <a:schemeClr val="bg1"/>
            </a:solidFill>
          </p:grpSpPr>
          <p:sp>
            <p:nvSpPr>
              <p:cNvPr id="47" name="Freeform 46"/>
              <p:cNvSpPr>
                <a:spLocks noEditPoints="1"/>
              </p:cNvSpPr>
              <p:nvPr/>
            </p:nvSpPr>
            <p:spPr bwMode="auto">
              <a:xfrm>
                <a:off x="4194176" y="1773238"/>
                <a:ext cx="180975" cy="236538"/>
              </a:xfrm>
              <a:custGeom>
                <a:avLst/>
                <a:gdLst>
                  <a:gd name="T0" fmla="*/ 35 w 48"/>
                  <a:gd name="T1" fmla="*/ 62 h 63"/>
                  <a:gd name="T2" fmla="*/ 36 w 48"/>
                  <a:gd name="T3" fmla="*/ 63 h 63"/>
                  <a:gd name="T4" fmla="*/ 36 w 48"/>
                  <a:gd name="T5" fmla="*/ 58 h 63"/>
                  <a:gd name="T6" fmla="*/ 48 w 48"/>
                  <a:gd name="T7" fmla="*/ 23 h 63"/>
                  <a:gd name="T8" fmla="*/ 24 w 48"/>
                  <a:gd name="T9" fmla="*/ 0 h 63"/>
                  <a:gd name="T10" fmla="*/ 0 w 48"/>
                  <a:gd name="T11" fmla="*/ 23 h 63"/>
                  <a:gd name="T12" fmla="*/ 11 w 48"/>
                  <a:gd name="T13" fmla="*/ 58 h 63"/>
                  <a:gd name="T14" fmla="*/ 11 w 48"/>
                  <a:gd name="T15" fmla="*/ 63 h 63"/>
                  <a:gd name="T16" fmla="*/ 12 w 48"/>
                  <a:gd name="T17" fmla="*/ 62 h 63"/>
                  <a:gd name="T18" fmla="*/ 35 w 48"/>
                  <a:gd name="T19" fmla="*/ 62 h 63"/>
                  <a:gd name="T20" fmla="*/ 7 w 48"/>
                  <a:gd name="T21" fmla="*/ 26 h 63"/>
                  <a:gd name="T22" fmla="*/ 6 w 48"/>
                  <a:gd name="T23" fmla="*/ 27 h 63"/>
                  <a:gd name="T24" fmla="*/ 5 w 48"/>
                  <a:gd name="T25" fmla="*/ 26 h 63"/>
                  <a:gd name="T26" fmla="*/ 5 w 48"/>
                  <a:gd name="T27" fmla="*/ 18 h 63"/>
                  <a:gd name="T28" fmla="*/ 6 w 48"/>
                  <a:gd name="T29" fmla="*/ 17 h 63"/>
                  <a:gd name="T30" fmla="*/ 7 w 48"/>
                  <a:gd name="T31" fmla="*/ 18 h 63"/>
                  <a:gd name="T32" fmla="*/ 7 w 48"/>
                  <a:gd name="T33" fmla="*/ 2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63">
                    <a:moveTo>
                      <a:pt x="35" y="62"/>
                    </a:moveTo>
                    <a:cubicBezTo>
                      <a:pt x="35" y="62"/>
                      <a:pt x="36" y="62"/>
                      <a:pt x="36" y="63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7" y="52"/>
                      <a:pt x="48" y="29"/>
                      <a:pt x="48" y="23"/>
                    </a:cubicBezTo>
                    <a:cubicBezTo>
                      <a:pt x="48" y="10"/>
                      <a:pt x="37" y="0"/>
                      <a:pt x="24" y="0"/>
                    </a:cubicBezTo>
                    <a:cubicBezTo>
                      <a:pt x="10" y="0"/>
                      <a:pt x="0" y="10"/>
                      <a:pt x="0" y="23"/>
                    </a:cubicBezTo>
                    <a:cubicBezTo>
                      <a:pt x="0" y="29"/>
                      <a:pt x="11" y="52"/>
                      <a:pt x="11" y="58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62"/>
                      <a:pt x="12" y="62"/>
                      <a:pt x="12" y="62"/>
                    </a:cubicBezTo>
                    <a:lnTo>
                      <a:pt x="35" y="62"/>
                    </a:lnTo>
                    <a:close/>
                    <a:moveTo>
                      <a:pt x="7" y="26"/>
                    </a:moveTo>
                    <a:cubicBezTo>
                      <a:pt x="7" y="27"/>
                      <a:pt x="7" y="27"/>
                      <a:pt x="6" y="27"/>
                    </a:cubicBezTo>
                    <a:cubicBezTo>
                      <a:pt x="5" y="27"/>
                      <a:pt x="5" y="27"/>
                      <a:pt x="5" y="26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7"/>
                      <a:pt x="5" y="17"/>
                      <a:pt x="6" y="17"/>
                    </a:cubicBezTo>
                    <a:cubicBezTo>
                      <a:pt x="7" y="17"/>
                      <a:pt x="7" y="17"/>
                      <a:pt x="7" y="18"/>
                    </a:cubicBezTo>
                    <a:lnTo>
                      <a:pt x="7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 bwMode="auto">
              <a:xfrm>
                <a:off x="4246563" y="2089150"/>
                <a:ext cx="71438" cy="19050"/>
              </a:xfrm>
              <a:custGeom>
                <a:avLst/>
                <a:gdLst>
                  <a:gd name="T0" fmla="*/ 0 w 19"/>
                  <a:gd name="T1" fmla="*/ 4 h 5"/>
                  <a:gd name="T2" fmla="*/ 2 w 19"/>
                  <a:gd name="T3" fmla="*/ 5 h 5"/>
                  <a:gd name="T4" fmla="*/ 17 w 19"/>
                  <a:gd name="T5" fmla="*/ 5 h 5"/>
                  <a:gd name="T6" fmla="*/ 19 w 19"/>
                  <a:gd name="T7" fmla="*/ 4 h 5"/>
                  <a:gd name="T8" fmla="*/ 19 w 19"/>
                  <a:gd name="T9" fmla="*/ 0 h 5"/>
                  <a:gd name="T10" fmla="*/ 0 w 19"/>
                  <a:gd name="T11" fmla="*/ 0 h 5"/>
                  <a:gd name="T12" fmla="*/ 0 w 19"/>
                  <a:gd name="T13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5">
                    <a:moveTo>
                      <a:pt x="0" y="4"/>
                    </a:moveTo>
                    <a:cubicBezTo>
                      <a:pt x="0" y="4"/>
                      <a:pt x="1" y="5"/>
                      <a:pt x="2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5"/>
                      <a:pt x="19" y="4"/>
                      <a:pt x="19" y="4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48"/>
              <p:cNvSpPr/>
              <p:nvPr/>
            </p:nvSpPr>
            <p:spPr bwMode="auto">
              <a:xfrm>
                <a:off x="4232276" y="2009775"/>
                <a:ext cx="104775" cy="74613"/>
              </a:xfrm>
              <a:custGeom>
                <a:avLst/>
                <a:gdLst>
                  <a:gd name="T0" fmla="*/ 26 w 28"/>
                  <a:gd name="T1" fmla="*/ 1 h 20"/>
                  <a:gd name="T2" fmla="*/ 25 w 28"/>
                  <a:gd name="T3" fmla="*/ 0 h 20"/>
                  <a:gd name="T4" fmla="*/ 2 w 28"/>
                  <a:gd name="T5" fmla="*/ 0 h 20"/>
                  <a:gd name="T6" fmla="*/ 1 w 28"/>
                  <a:gd name="T7" fmla="*/ 1 h 20"/>
                  <a:gd name="T8" fmla="*/ 0 w 28"/>
                  <a:gd name="T9" fmla="*/ 3 h 20"/>
                  <a:gd name="T10" fmla="*/ 0 w 28"/>
                  <a:gd name="T11" fmla="*/ 17 h 20"/>
                  <a:gd name="T12" fmla="*/ 2 w 28"/>
                  <a:gd name="T13" fmla="*/ 20 h 20"/>
                  <a:gd name="T14" fmla="*/ 4 w 28"/>
                  <a:gd name="T15" fmla="*/ 20 h 20"/>
                  <a:gd name="T16" fmla="*/ 23 w 28"/>
                  <a:gd name="T17" fmla="*/ 20 h 20"/>
                  <a:gd name="T18" fmla="*/ 25 w 28"/>
                  <a:gd name="T19" fmla="*/ 20 h 20"/>
                  <a:gd name="T20" fmla="*/ 28 w 28"/>
                  <a:gd name="T21" fmla="*/ 17 h 20"/>
                  <a:gd name="T22" fmla="*/ 28 w 28"/>
                  <a:gd name="T23" fmla="*/ 3 h 20"/>
                  <a:gd name="T24" fmla="*/ 26 w 28"/>
                  <a:gd name="T25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20">
                    <a:moveTo>
                      <a:pt x="26" y="1"/>
                    </a:moveTo>
                    <a:cubicBezTo>
                      <a:pt x="26" y="0"/>
                      <a:pt x="25" y="0"/>
                      <a:pt x="2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23" y="20"/>
                      <a:pt x="23" y="20"/>
                      <a:pt x="23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6" y="20"/>
                      <a:pt x="28" y="19"/>
                      <a:pt x="28" y="17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2"/>
                      <a:pt x="27" y="1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>
            <a:off x="6109224" y="3865630"/>
            <a:ext cx="2277538" cy="2174031"/>
            <a:chOff x="6109224" y="4275840"/>
            <a:chExt cx="2277538" cy="2174031"/>
          </a:xfrm>
        </p:grpSpPr>
        <p:sp>
          <p:nvSpPr>
            <p:cNvPr id="51" name="Freeform 6"/>
            <p:cNvSpPr/>
            <p:nvPr/>
          </p:nvSpPr>
          <p:spPr bwMode="auto">
            <a:xfrm flipH="1" flipV="1">
              <a:off x="6212731" y="4275840"/>
              <a:ext cx="2174031" cy="2174031"/>
            </a:xfrm>
            <a:custGeom>
              <a:avLst/>
              <a:gdLst>
                <a:gd name="T0" fmla="*/ 441 w 1462"/>
                <a:gd name="T1" fmla="*/ 0 h 1462"/>
                <a:gd name="T2" fmla="*/ 1323 w 1462"/>
                <a:gd name="T3" fmla="*/ 878 h 1462"/>
                <a:gd name="T4" fmla="*/ 1462 w 1462"/>
                <a:gd name="T5" fmla="*/ 740 h 1462"/>
                <a:gd name="T6" fmla="*/ 1457 w 1462"/>
                <a:gd name="T7" fmla="*/ 1094 h 1462"/>
                <a:gd name="T8" fmla="*/ 1453 w 1462"/>
                <a:gd name="T9" fmla="*/ 1449 h 1462"/>
                <a:gd name="T10" fmla="*/ 1098 w 1462"/>
                <a:gd name="T11" fmla="*/ 1457 h 1462"/>
                <a:gd name="T12" fmla="*/ 744 w 1462"/>
                <a:gd name="T13" fmla="*/ 1462 h 1462"/>
                <a:gd name="T14" fmla="*/ 882 w 1462"/>
                <a:gd name="T15" fmla="*/ 1323 h 1462"/>
                <a:gd name="T16" fmla="*/ 0 w 1462"/>
                <a:gd name="T17" fmla="*/ 445 h 1462"/>
                <a:gd name="T18" fmla="*/ 441 w 1462"/>
                <a:gd name="T19" fmla="*/ 0 h 1462"/>
                <a:gd name="connsiteX0" fmla="*/ 3016 w 10183"/>
                <a:gd name="connsiteY0" fmla="*/ 0 h 10284"/>
                <a:gd name="connsiteX1" fmla="*/ 9049 w 10183"/>
                <a:gd name="connsiteY1" fmla="*/ 6005 h 10284"/>
                <a:gd name="connsiteX2" fmla="*/ 10000 w 10183"/>
                <a:gd name="connsiteY2" fmla="*/ 5062 h 10284"/>
                <a:gd name="connsiteX3" fmla="*/ 9938 w 10183"/>
                <a:gd name="connsiteY3" fmla="*/ 9911 h 10284"/>
                <a:gd name="connsiteX4" fmla="*/ 7510 w 10183"/>
                <a:gd name="connsiteY4" fmla="*/ 9966 h 10284"/>
                <a:gd name="connsiteX5" fmla="*/ 5089 w 10183"/>
                <a:gd name="connsiteY5" fmla="*/ 10000 h 10284"/>
                <a:gd name="connsiteX6" fmla="*/ 6033 w 10183"/>
                <a:gd name="connsiteY6" fmla="*/ 9049 h 10284"/>
                <a:gd name="connsiteX7" fmla="*/ 0 w 10183"/>
                <a:gd name="connsiteY7" fmla="*/ 3044 h 10284"/>
                <a:gd name="connsiteX8" fmla="*/ 3016 w 10183"/>
                <a:gd name="connsiteY8" fmla="*/ 0 h 10284"/>
                <a:gd name="connsiteX0-1" fmla="*/ 3016 w 10356"/>
                <a:gd name="connsiteY0-2" fmla="*/ 0 h 10339"/>
                <a:gd name="connsiteX1-3" fmla="*/ 9049 w 10356"/>
                <a:gd name="connsiteY1-4" fmla="*/ 6005 h 10339"/>
                <a:gd name="connsiteX2-5" fmla="*/ 10000 w 10356"/>
                <a:gd name="connsiteY2-6" fmla="*/ 5062 h 10339"/>
                <a:gd name="connsiteX3-7" fmla="*/ 9938 w 10356"/>
                <a:gd name="connsiteY3-8" fmla="*/ 9911 h 10339"/>
                <a:gd name="connsiteX4-9" fmla="*/ 5089 w 10356"/>
                <a:gd name="connsiteY4-10" fmla="*/ 10000 h 10339"/>
                <a:gd name="connsiteX5-11" fmla="*/ 6033 w 10356"/>
                <a:gd name="connsiteY5-12" fmla="*/ 9049 h 10339"/>
                <a:gd name="connsiteX6-13" fmla="*/ 0 w 10356"/>
                <a:gd name="connsiteY6-14" fmla="*/ 3044 h 10339"/>
                <a:gd name="connsiteX7-15" fmla="*/ 3016 w 10356"/>
                <a:gd name="connsiteY7-16" fmla="*/ 0 h 10339"/>
                <a:gd name="connsiteX0-17" fmla="*/ 3016 w 10356"/>
                <a:gd name="connsiteY0-18" fmla="*/ 0 h 10000"/>
                <a:gd name="connsiteX1-19" fmla="*/ 9049 w 10356"/>
                <a:gd name="connsiteY1-20" fmla="*/ 6005 h 10000"/>
                <a:gd name="connsiteX2-21" fmla="*/ 10000 w 10356"/>
                <a:gd name="connsiteY2-22" fmla="*/ 5062 h 10000"/>
                <a:gd name="connsiteX3-23" fmla="*/ 9938 w 10356"/>
                <a:gd name="connsiteY3-24" fmla="*/ 9911 h 10000"/>
                <a:gd name="connsiteX4-25" fmla="*/ 5089 w 10356"/>
                <a:gd name="connsiteY4-26" fmla="*/ 10000 h 10000"/>
                <a:gd name="connsiteX5-27" fmla="*/ 6033 w 10356"/>
                <a:gd name="connsiteY5-28" fmla="*/ 9049 h 10000"/>
                <a:gd name="connsiteX6-29" fmla="*/ 0 w 10356"/>
                <a:gd name="connsiteY6-30" fmla="*/ 3044 h 10000"/>
                <a:gd name="connsiteX7-31" fmla="*/ 3016 w 10356"/>
                <a:gd name="connsiteY7-32" fmla="*/ 0 h 10000"/>
                <a:gd name="connsiteX0-33" fmla="*/ 3016 w 10000"/>
                <a:gd name="connsiteY0-34" fmla="*/ 0 h 10000"/>
                <a:gd name="connsiteX1-35" fmla="*/ 9049 w 10000"/>
                <a:gd name="connsiteY1-36" fmla="*/ 6005 h 10000"/>
                <a:gd name="connsiteX2-37" fmla="*/ 10000 w 10000"/>
                <a:gd name="connsiteY2-38" fmla="*/ 5062 h 10000"/>
                <a:gd name="connsiteX3-39" fmla="*/ 9938 w 10000"/>
                <a:gd name="connsiteY3-40" fmla="*/ 9911 h 10000"/>
                <a:gd name="connsiteX4-41" fmla="*/ 5089 w 10000"/>
                <a:gd name="connsiteY4-42" fmla="*/ 10000 h 10000"/>
                <a:gd name="connsiteX5-43" fmla="*/ 6033 w 10000"/>
                <a:gd name="connsiteY5-44" fmla="*/ 9049 h 10000"/>
                <a:gd name="connsiteX6-45" fmla="*/ 0 w 10000"/>
                <a:gd name="connsiteY6-46" fmla="*/ 3044 h 10000"/>
                <a:gd name="connsiteX7-47" fmla="*/ 3016 w 10000"/>
                <a:gd name="connsiteY7-48" fmla="*/ 0 h 10000"/>
                <a:gd name="connsiteX0-49" fmla="*/ 3016 w 10000"/>
                <a:gd name="connsiteY0-50" fmla="*/ 0 h 10000"/>
                <a:gd name="connsiteX1-51" fmla="*/ 9049 w 10000"/>
                <a:gd name="connsiteY1-52" fmla="*/ 6005 h 10000"/>
                <a:gd name="connsiteX2-53" fmla="*/ 10000 w 10000"/>
                <a:gd name="connsiteY2-54" fmla="*/ 5062 h 10000"/>
                <a:gd name="connsiteX3-55" fmla="*/ 9938 w 10000"/>
                <a:gd name="connsiteY3-56" fmla="*/ 9952 h 10000"/>
                <a:gd name="connsiteX4-57" fmla="*/ 5089 w 10000"/>
                <a:gd name="connsiteY4-58" fmla="*/ 10000 h 10000"/>
                <a:gd name="connsiteX5-59" fmla="*/ 6033 w 10000"/>
                <a:gd name="connsiteY5-60" fmla="*/ 9049 h 10000"/>
                <a:gd name="connsiteX6-61" fmla="*/ 0 w 10000"/>
                <a:gd name="connsiteY6-62" fmla="*/ 3044 h 10000"/>
                <a:gd name="connsiteX7-63" fmla="*/ 3016 w 10000"/>
                <a:gd name="connsiteY7-64" fmla="*/ 0 h 10000"/>
                <a:gd name="connsiteX0-65" fmla="*/ 3016 w 10000"/>
                <a:gd name="connsiteY0-66" fmla="*/ 0 h 10000"/>
                <a:gd name="connsiteX1-67" fmla="*/ 9049 w 10000"/>
                <a:gd name="connsiteY1-68" fmla="*/ 6005 h 10000"/>
                <a:gd name="connsiteX2-69" fmla="*/ 10000 w 10000"/>
                <a:gd name="connsiteY2-70" fmla="*/ 5062 h 10000"/>
                <a:gd name="connsiteX3-71" fmla="*/ 9979 w 10000"/>
                <a:gd name="connsiteY3-72" fmla="*/ 9952 h 10000"/>
                <a:gd name="connsiteX4-73" fmla="*/ 5089 w 10000"/>
                <a:gd name="connsiteY4-74" fmla="*/ 10000 h 10000"/>
                <a:gd name="connsiteX5-75" fmla="*/ 6033 w 10000"/>
                <a:gd name="connsiteY5-76" fmla="*/ 9049 h 10000"/>
                <a:gd name="connsiteX6-77" fmla="*/ 0 w 10000"/>
                <a:gd name="connsiteY6-78" fmla="*/ 3044 h 10000"/>
                <a:gd name="connsiteX7-79" fmla="*/ 3016 w 10000"/>
                <a:gd name="connsiteY7-80" fmla="*/ 0 h 10000"/>
                <a:gd name="connsiteX0-81" fmla="*/ 3016 w 10000"/>
                <a:gd name="connsiteY0-82" fmla="*/ 0 h 10000"/>
                <a:gd name="connsiteX1-83" fmla="*/ 9049 w 10000"/>
                <a:gd name="connsiteY1-84" fmla="*/ 6005 h 10000"/>
                <a:gd name="connsiteX2-85" fmla="*/ 10000 w 10000"/>
                <a:gd name="connsiteY2-86" fmla="*/ 5062 h 10000"/>
                <a:gd name="connsiteX3-87" fmla="*/ 9979 w 10000"/>
                <a:gd name="connsiteY3-88" fmla="*/ 9993 h 10000"/>
                <a:gd name="connsiteX4-89" fmla="*/ 5089 w 10000"/>
                <a:gd name="connsiteY4-90" fmla="*/ 10000 h 10000"/>
                <a:gd name="connsiteX5-91" fmla="*/ 6033 w 10000"/>
                <a:gd name="connsiteY5-92" fmla="*/ 9049 h 10000"/>
                <a:gd name="connsiteX6-93" fmla="*/ 0 w 10000"/>
                <a:gd name="connsiteY6-94" fmla="*/ 3044 h 10000"/>
                <a:gd name="connsiteX7-95" fmla="*/ 3016 w 10000"/>
                <a:gd name="connsiteY7-96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00" h="10000">
                  <a:moveTo>
                    <a:pt x="3016" y="0"/>
                  </a:moveTo>
                  <a:lnTo>
                    <a:pt x="9049" y="6005"/>
                  </a:lnTo>
                  <a:lnTo>
                    <a:pt x="10000" y="5062"/>
                  </a:lnTo>
                  <a:cubicBezTo>
                    <a:pt x="9979" y="6678"/>
                    <a:pt x="10000" y="8377"/>
                    <a:pt x="9979" y="9993"/>
                  </a:cubicBezTo>
                  <a:lnTo>
                    <a:pt x="5089" y="10000"/>
                  </a:lnTo>
                  <a:lnTo>
                    <a:pt x="6033" y="9049"/>
                  </a:lnTo>
                  <a:lnTo>
                    <a:pt x="0" y="3044"/>
                  </a:lnTo>
                  <a:lnTo>
                    <a:pt x="30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49000">
                  <a:schemeClr val="bg1">
                    <a:alpha val="25000"/>
                  </a:schemeClr>
                </a:gs>
                <a:gs pos="100000">
                  <a:schemeClr val="bg1">
                    <a:alpha val="15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outerShdw blurRad="177800" dist="101600" dir="13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 rot="2675746">
              <a:off x="6109224" y="4315111"/>
              <a:ext cx="12871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03</a:t>
              </a:r>
              <a:endParaRPr lang="zh-CN" altLang="en-US" sz="6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 rot="2668224">
              <a:off x="7617308" y="5476993"/>
              <a:ext cx="277864" cy="670310"/>
              <a:chOff x="2343151" y="3048000"/>
              <a:chExt cx="153988" cy="371475"/>
            </a:xfrm>
            <a:solidFill>
              <a:schemeClr val="bg1"/>
            </a:solidFill>
          </p:grpSpPr>
          <p:sp>
            <p:nvSpPr>
              <p:cNvPr id="54" name="Oval 136"/>
              <p:cNvSpPr>
                <a:spLocks noChangeArrowheads="1"/>
              </p:cNvSpPr>
              <p:nvPr/>
            </p:nvSpPr>
            <p:spPr bwMode="auto">
              <a:xfrm>
                <a:off x="2373313" y="3048000"/>
                <a:ext cx="87313" cy="857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137"/>
              <p:cNvSpPr/>
              <p:nvPr/>
            </p:nvSpPr>
            <p:spPr bwMode="auto">
              <a:xfrm>
                <a:off x="2343151" y="3149600"/>
                <a:ext cx="153988" cy="269875"/>
              </a:xfrm>
              <a:custGeom>
                <a:avLst/>
                <a:gdLst>
                  <a:gd name="T0" fmla="*/ 39 w 41"/>
                  <a:gd name="T1" fmla="*/ 7 h 72"/>
                  <a:gd name="T2" fmla="*/ 29 w 41"/>
                  <a:gd name="T3" fmla="*/ 0 h 72"/>
                  <a:gd name="T4" fmla="*/ 11 w 41"/>
                  <a:gd name="T5" fmla="*/ 0 h 72"/>
                  <a:gd name="T6" fmla="*/ 1 w 41"/>
                  <a:gd name="T7" fmla="*/ 7 h 72"/>
                  <a:gd name="T8" fmla="*/ 1 w 41"/>
                  <a:gd name="T9" fmla="*/ 8 h 72"/>
                  <a:gd name="T10" fmla="*/ 1 w 41"/>
                  <a:gd name="T11" fmla="*/ 8 h 72"/>
                  <a:gd name="T12" fmla="*/ 0 w 41"/>
                  <a:gd name="T13" fmla="*/ 31 h 72"/>
                  <a:gd name="T14" fmla="*/ 4 w 41"/>
                  <a:gd name="T15" fmla="*/ 36 h 72"/>
                  <a:gd name="T16" fmla="*/ 8 w 41"/>
                  <a:gd name="T17" fmla="*/ 31 h 72"/>
                  <a:gd name="T18" fmla="*/ 8 w 41"/>
                  <a:gd name="T19" fmla="*/ 15 h 72"/>
                  <a:gd name="T20" fmla="*/ 10 w 41"/>
                  <a:gd name="T21" fmla="*/ 15 h 72"/>
                  <a:gd name="T22" fmla="*/ 10 w 41"/>
                  <a:gd name="T23" fmla="*/ 68 h 72"/>
                  <a:gd name="T24" fmla="*/ 14 w 41"/>
                  <a:gd name="T25" fmla="*/ 72 h 72"/>
                  <a:gd name="T26" fmla="*/ 18 w 41"/>
                  <a:gd name="T27" fmla="*/ 68 h 72"/>
                  <a:gd name="T28" fmla="*/ 18 w 41"/>
                  <a:gd name="T29" fmla="*/ 39 h 72"/>
                  <a:gd name="T30" fmla="*/ 22 w 41"/>
                  <a:gd name="T31" fmla="*/ 39 h 72"/>
                  <a:gd name="T32" fmla="*/ 22 w 41"/>
                  <a:gd name="T33" fmla="*/ 68 h 72"/>
                  <a:gd name="T34" fmla="*/ 26 w 41"/>
                  <a:gd name="T35" fmla="*/ 72 h 72"/>
                  <a:gd name="T36" fmla="*/ 31 w 41"/>
                  <a:gd name="T37" fmla="*/ 68 h 72"/>
                  <a:gd name="T38" fmla="*/ 31 w 41"/>
                  <a:gd name="T39" fmla="*/ 15 h 72"/>
                  <a:gd name="T40" fmla="*/ 33 w 41"/>
                  <a:gd name="T41" fmla="*/ 15 h 72"/>
                  <a:gd name="T42" fmla="*/ 33 w 41"/>
                  <a:gd name="T43" fmla="*/ 31 h 72"/>
                  <a:gd name="T44" fmla="*/ 37 w 41"/>
                  <a:gd name="T45" fmla="*/ 36 h 72"/>
                  <a:gd name="T46" fmla="*/ 41 w 41"/>
                  <a:gd name="T47" fmla="*/ 31 h 72"/>
                  <a:gd name="T48" fmla="*/ 39 w 41"/>
                  <a:gd name="T49" fmla="*/ 8 h 72"/>
                  <a:gd name="T50" fmla="*/ 39 w 41"/>
                  <a:gd name="T51" fmla="*/ 8 h 72"/>
                  <a:gd name="T52" fmla="*/ 39 w 41"/>
                  <a:gd name="T53" fmla="*/ 7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1" h="72">
                    <a:moveTo>
                      <a:pt x="39" y="7"/>
                    </a:moveTo>
                    <a:cubicBezTo>
                      <a:pt x="39" y="3"/>
                      <a:pt x="35" y="0"/>
                      <a:pt x="29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1" y="3"/>
                      <a:pt x="1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4"/>
                      <a:pt x="1" y="36"/>
                      <a:pt x="4" y="36"/>
                    </a:cubicBezTo>
                    <a:cubicBezTo>
                      <a:pt x="6" y="36"/>
                      <a:pt x="8" y="34"/>
                      <a:pt x="8" y="31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0" y="71"/>
                      <a:pt x="12" y="72"/>
                      <a:pt x="14" y="72"/>
                    </a:cubicBezTo>
                    <a:cubicBezTo>
                      <a:pt x="16" y="72"/>
                      <a:pt x="18" y="71"/>
                      <a:pt x="18" y="68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2" y="71"/>
                      <a:pt x="24" y="72"/>
                      <a:pt x="26" y="72"/>
                    </a:cubicBezTo>
                    <a:cubicBezTo>
                      <a:pt x="29" y="72"/>
                      <a:pt x="31" y="71"/>
                      <a:pt x="31" y="68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4"/>
                      <a:pt x="35" y="36"/>
                      <a:pt x="37" y="36"/>
                    </a:cubicBezTo>
                    <a:cubicBezTo>
                      <a:pt x="39" y="36"/>
                      <a:pt x="41" y="34"/>
                      <a:pt x="41" y="31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lnTo>
                      <a:pt x="39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3786822" y="3744120"/>
            <a:ext cx="2174031" cy="2295777"/>
            <a:chOff x="3805237" y="4160680"/>
            <a:chExt cx="2174031" cy="2295777"/>
          </a:xfrm>
        </p:grpSpPr>
        <p:sp>
          <p:nvSpPr>
            <p:cNvPr id="57" name="Freeform 6"/>
            <p:cNvSpPr/>
            <p:nvPr/>
          </p:nvSpPr>
          <p:spPr bwMode="auto">
            <a:xfrm flipV="1">
              <a:off x="3805237" y="4282426"/>
              <a:ext cx="2174031" cy="2174031"/>
            </a:xfrm>
            <a:custGeom>
              <a:avLst/>
              <a:gdLst>
                <a:gd name="T0" fmla="*/ 441 w 1462"/>
                <a:gd name="T1" fmla="*/ 0 h 1462"/>
                <a:gd name="T2" fmla="*/ 1323 w 1462"/>
                <a:gd name="T3" fmla="*/ 878 h 1462"/>
                <a:gd name="T4" fmla="*/ 1462 w 1462"/>
                <a:gd name="T5" fmla="*/ 740 h 1462"/>
                <a:gd name="T6" fmla="*/ 1457 w 1462"/>
                <a:gd name="T7" fmla="*/ 1094 h 1462"/>
                <a:gd name="T8" fmla="*/ 1453 w 1462"/>
                <a:gd name="T9" fmla="*/ 1449 h 1462"/>
                <a:gd name="T10" fmla="*/ 1098 w 1462"/>
                <a:gd name="T11" fmla="*/ 1457 h 1462"/>
                <a:gd name="T12" fmla="*/ 744 w 1462"/>
                <a:gd name="T13" fmla="*/ 1462 h 1462"/>
                <a:gd name="T14" fmla="*/ 882 w 1462"/>
                <a:gd name="T15" fmla="*/ 1323 h 1462"/>
                <a:gd name="T16" fmla="*/ 0 w 1462"/>
                <a:gd name="T17" fmla="*/ 445 h 1462"/>
                <a:gd name="T18" fmla="*/ 441 w 1462"/>
                <a:gd name="T19" fmla="*/ 0 h 1462"/>
                <a:gd name="connsiteX0" fmla="*/ 3016 w 10183"/>
                <a:gd name="connsiteY0" fmla="*/ 0 h 10284"/>
                <a:gd name="connsiteX1" fmla="*/ 9049 w 10183"/>
                <a:gd name="connsiteY1" fmla="*/ 6005 h 10284"/>
                <a:gd name="connsiteX2" fmla="*/ 10000 w 10183"/>
                <a:gd name="connsiteY2" fmla="*/ 5062 h 10284"/>
                <a:gd name="connsiteX3" fmla="*/ 9938 w 10183"/>
                <a:gd name="connsiteY3" fmla="*/ 9911 h 10284"/>
                <a:gd name="connsiteX4" fmla="*/ 7510 w 10183"/>
                <a:gd name="connsiteY4" fmla="*/ 9966 h 10284"/>
                <a:gd name="connsiteX5" fmla="*/ 5089 w 10183"/>
                <a:gd name="connsiteY5" fmla="*/ 10000 h 10284"/>
                <a:gd name="connsiteX6" fmla="*/ 6033 w 10183"/>
                <a:gd name="connsiteY6" fmla="*/ 9049 h 10284"/>
                <a:gd name="connsiteX7" fmla="*/ 0 w 10183"/>
                <a:gd name="connsiteY7" fmla="*/ 3044 h 10284"/>
                <a:gd name="connsiteX8" fmla="*/ 3016 w 10183"/>
                <a:gd name="connsiteY8" fmla="*/ 0 h 10284"/>
                <a:gd name="connsiteX0-1" fmla="*/ 3016 w 10356"/>
                <a:gd name="connsiteY0-2" fmla="*/ 0 h 10339"/>
                <a:gd name="connsiteX1-3" fmla="*/ 9049 w 10356"/>
                <a:gd name="connsiteY1-4" fmla="*/ 6005 h 10339"/>
                <a:gd name="connsiteX2-5" fmla="*/ 10000 w 10356"/>
                <a:gd name="connsiteY2-6" fmla="*/ 5062 h 10339"/>
                <a:gd name="connsiteX3-7" fmla="*/ 9938 w 10356"/>
                <a:gd name="connsiteY3-8" fmla="*/ 9911 h 10339"/>
                <a:gd name="connsiteX4-9" fmla="*/ 5089 w 10356"/>
                <a:gd name="connsiteY4-10" fmla="*/ 10000 h 10339"/>
                <a:gd name="connsiteX5-11" fmla="*/ 6033 w 10356"/>
                <a:gd name="connsiteY5-12" fmla="*/ 9049 h 10339"/>
                <a:gd name="connsiteX6-13" fmla="*/ 0 w 10356"/>
                <a:gd name="connsiteY6-14" fmla="*/ 3044 h 10339"/>
                <a:gd name="connsiteX7-15" fmla="*/ 3016 w 10356"/>
                <a:gd name="connsiteY7-16" fmla="*/ 0 h 10339"/>
                <a:gd name="connsiteX0-17" fmla="*/ 3016 w 10356"/>
                <a:gd name="connsiteY0-18" fmla="*/ 0 h 10000"/>
                <a:gd name="connsiteX1-19" fmla="*/ 9049 w 10356"/>
                <a:gd name="connsiteY1-20" fmla="*/ 6005 h 10000"/>
                <a:gd name="connsiteX2-21" fmla="*/ 10000 w 10356"/>
                <a:gd name="connsiteY2-22" fmla="*/ 5062 h 10000"/>
                <a:gd name="connsiteX3-23" fmla="*/ 9938 w 10356"/>
                <a:gd name="connsiteY3-24" fmla="*/ 9911 h 10000"/>
                <a:gd name="connsiteX4-25" fmla="*/ 5089 w 10356"/>
                <a:gd name="connsiteY4-26" fmla="*/ 10000 h 10000"/>
                <a:gd name="connsiteX5-27" fmla="*/ 6033 w 10356"/>
                <a:gd name="connsiteY5-28" fmla="*/ 9049 h 10000"/>
                <a:gd name="connsiteX6-29" fmla="*/ 0 w 10356"/>
                <a:gd name="connsiteY6-30" fmla="*/ 3044 h 10000"/>
                <a:gd name="connsiteX7-31" fmla="*/ 3016 w 10356"/>
                <a:gd name="connsiteY7-32" fmla="*/ 0 h 10000"/>
                <a:gd name="connsiteX0-33" fmla="*/ 3016 w 10000"/>
                <a:gd name="connsiteY0-34" fmla="*/ 0 h 10000"/>
                <a:gd name="connsiteX1-35" fmla="*/ 9049 w 10000"/>
                <a:gd name="connsiteY1-36" fmla="*/ 6005 h 10000"/>
                <a:gd name="connsiteX2-37" fmla="*/ 10000 w 10000"/>
                <a:gd name="connsiteY2-38" fmla="*/ 5062 h 10000"/>
                <a:gd name="connsiteX3-39" fmla="*/ 9938 w 10000"/>
                <a:gd name="connsiteY3-40" fmla="*/ 9911 h 10000"/>
                <a:gd name="connsiteX4-41" fmla="*/ 5089 w 10000"/>
                <a:gd name="connsiteY4-42" fmla="*/ 10000 h 10000"/>
                <a:gd name="connsiteX5-43" fmla="*/ 6033 w 10000"/>
                <a:gd name="connsiteY5-44" fmla="*/ 9049 h 10000"/>
                <a:gd name="connsiteX6-45" fmla="*/ 0 w 10000"/>
                <a:gd name="connsiteY6-46" fmla="*/ 3044 h 10000"/>
                <a:gd name="connsiteX7-47" fmla="*/ 3016 w 10000"/>
                <a:gd name="connsiteY7-48" fmla="*/ 0 h 10000"/>
                <a:gd name="connsiteX0-49" fmla="*/ 3016 w 10000"/>
                <a:gd name="connsiteY0-50" fmla="*/ 0 h 10000"/>
                <a:gd name="connsiteX1-51" fmla="*/ 9049 w 10000"/>
                <a:gd name="connsiteY1-52" fmla="*/ 6005 h 10000"/>
                <a:gd name="connsiteX2-53" fmla="*/ 10000 w 10000"/>
                <a:gd name="connsiteY2-54" fmla="*/ 5062 h 10000"/>
                <a:gd name="connsiteX3-55" fmla="*/ 9938 w 10000"/>
                <a:gd name="connsiteY3-56" fmla="*/ 9952 h 10000"/>
                <a:gd name="connsiteX4-57" fmla="*/ 5089 w 10000"/>
                <a:gd name="connsiteY4-58" fmla="*/ 10000 h 10000"/>
                <a:gd name="connsiteX5-59" fmla="*/ 6033 w 10000"/>
                <a:gd name="connsiteY5-60" fmla="*/ 9049 h 10000"/>
                <a:gd name="connsiteX6-61" fmla="*/ 0 w 10000"/>
                <a:gd name="connsiteY6-62" fmla="*/ 3044 h 10000"/>
                <a:gd name="connsiteX7-63" fmla="*/ 3016 w 10000"/>
                <a:gd name="connsiteY7-64" fmla="*/ 0 h 10000"/>
                <a:gd name="connsiteX0-65" fmla="*/ 3016 w 10000"/>
                <a:gd name="connsiteY0-66" fmla="*/ 0 h 10000"/>
                <a:gd name="connsiteX1-67" fmla="*/ 9049 w 10000"/>
                <a:gd name="connsiteY1-68" fmla="*/ 6005 h 10000"/>
                <a:gd name="connsiteX2-69" fmla="*/ 10000 w 10000"/>
                <a:gd name="connsiteY2-70" fmla="*/ 5062 h 10000"/>
                <a:gd name="connsiteX3-71" fmla="*/ 9979 w 10000"/>
                <a:gd name="connsiteY3-72" fmla="*/ 9952 h 10000"/>
                <a:gd name="connsiteX4-73" fmla="*/ 5089 w 10000"/>
                <a:gd name="connsiteY4-74" fmla="*/ 10000 h 10000"/>
                <a:gd name="connsiteX5-75" fmla="*/ 6033 w 10000"/>
                <a:gd name="connsiteY5-76" fmla="*/ 9049 h 10000"/>
                <a:gd name="connsiteX6-77" fmla="*/ 0 w 10000"/>
                <a:gd name="connsiteY6-78" fmla="*/ 3044 h 10000"/>
                <a:gd name="connsiteX7-79" fmla="*/ 3016 w 10000"/>
                <a:gd name="connsiteY7-80" fmla="*/ 0 h 10000"/>
                <a:gd name="connsiteX0-81" fmla="*/ 3016 w 10000"/>
                <a:gd name="connsiteY0-82" fmla="*/ 0 h 10000"/>
                <a:gd name="connsiteX1-83" fmla="*/ 9049 w 10000"/>
                <a:gd name="connsiteY1-84" fmla="*/ 6005 h 10000"/>
                <a:gd name="connsiteX2-85" fmla="*/ 10000 w 10000"/>
                <a:gd name="connsiteY2-86" fmla="*/ 5062 h 10000"/>
                <a:gd name="connsiteX3-87" fmla="*/ 9979 w 10000"/>
                <a:gd name="connsiteY3-88" fmla="*/ 9993 h 10000"/>
                <a:gd name="connsiteX4-89" fmla="*/ 5089 w 10000"/>
                <a:gd name="connsiteY4-90" fmla="*/ 10000 h 10000"/>
                <a:gd name="connsiteX5-91" fmla="*/ 6033 w 10000"/>
                <a:gd name="connsiteY5-92" fmla="*/ 9049 h 10000"/>
                <a:gd name="connsiteX6-93" fmla="*/ 0 w 10000"/>
                <a:gd name="connsiteY6-94" fmla="*/ 3044 h 10000"/>
                <a:gd name="connsiteX7-95" fmla="*/ 3016 w 10000"/>
                <a:gd name="connsiteY7-96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00" h="10000">
                  <a:moveTo>
                    <a:pt x="3016" y="0"/>
                  </a:moveTo>
                  <a:lnTo>
                    <a:pt x="9049" y="6005"/>
                  </a:lnTo>
                  <a:lnTo>
                    <a:pt x="10000" y="5062"/>
                  </a:lnTo>
                  <a:cubicBezTo>
                    <a:pt x="9979" y="6678"/>
                    <a:pt x="10000" y="8377"/>
                    <a:pt x="9979" y="9993"/>
                  </a:cubicBezTo>
                  <a:lnTo>
                    <a:pt x="5089" y="10000"/>
                  </a:lnTo>
                  <a:lnTo>
                    <a:pt x="6033" y="9049"/>
                  </a:lnTo>
                  <a:lnTo>
                    <a:pt x="0" y="3044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177800" dist="101600" dir="13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 rot="18816724">
              <a:off x="4799559" y="4296420"/>
              <a:ext cx="12871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04</a:t>
              </a:r>
              <a:endParaRPr lang="zh-CN" altLang="en-US" sz="6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 rot="18875175">
              <a:off x="4230808" y="5473541"/>
              <a:ext cx="495571" cy="673175"/>
              <a:chOff x="1817688" y="2633663"/>
              <a:chExt cx="274638" cy="373063"/>
            </a:xfrm>
            <a:solidFill>
              <a:schemeClr val="bg1"/>
            </a:solidFill>
          </p:grpSpPr>
          <p:sp>
            <p:nvSpPr>
              <p:cNvPr id="60" name="Oval 224"/>
              <p:cNvSpPr>
                <a:spLocks noChangeArrowheads="1"/>
              </p:cNvSpPr>
              <p:nvPr/>
            </p:nvSpPr>
            <p:spPr bwMode="auto">
              <a:xfrm>
                <a:off x="1911350" y="2633663"/>
                <a:ext cx="87313" cy="873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225"/>
              <p:cNvSpPr/>
              <p:nvPr/>
            </p:nvSpPr>
            <p:spPr bwMode="auto">
              <a:xfrm>
                <a:off x="1817688" y="2732088"/>
                <a:ext cx="274638" cy="274638"/>
              </a:xfrm>
              <a:custGeom>
                <a:avLst/>
                <a:gdLst>
                  <a:gd name="T0" fmla="*/ 72 w 73"/>
                  <a:gd name="T1" fmla="*/ 18 h 73"/>
                  <a:gd name="T2" fmla="*/ 55 w 73"/>
                  <a:gd name="T3" fmla="*/ 2 h 73"/>
                  <a:gd name="T4" fmla="*/ 53 w 73"/>
                  <a:gd name="T5" fmla="*/ 0 h 73"/>
                  <a:gd name="T6" fmla="*/ 21 w 73"/>
                  <a:gd name="T7" fmla="*/ 0 h 73"/>
                  <a:gd name="T8" fmla="*/ 18 w 73"/>
                  <a:gd name="T9" fmla="*/ 2 h 73"/>
                  <a:gd name="T10" fmla="*/ 1 w 73"/>
                  <a:gd name="T11" fmla="*/ 18 h 73"/>
                  <a:gd name="T12" fmla="*/ 1 w 73"/>
                  <a:gd name="T13" fmla="*/ 24 h 73"/>
                  <a:gd name="T14" fmla="*/ 7 w 73"/>
                  <a:gd name="T15" fmla="*/ 24 h 73"/>
                  <a:gd name="T16" fmla="*/ 24 w 73"/>
                  <a:gd name="T17" fmla="*/ 8 h 73"/>
                  <a:gd name="T18" fmla="*/ 24 w 73"/>
                  <a:gd name="T19" fmla="*/ 8 h 73"/>
                  <a:gd name="T20" fmla="*/ 24 w 73"/>
                  <a:gd name="T21" fmla="*/ 17 h 73"/>
                  <a:gd name="T22" fmla="*/ 9 w 73"/>
                  <a:gd name="T23" fmla="*/ 50 h 73"/>
                  <a:gd name="T24" fmla="*/ 26 w 73"/>
                  <a:gd name="T25" fmla="*/ 50 h 73"/>
                  <a:gd name="T26" fmla="*/ 26 w 73"/>
                  <a:gd name="T27" fmla="*/ 69 h 73"/>
                  <a:gd name="T28" fmla="*/ 30 w 73"/>
                  <a:gd name="T29" fmla="*/ 73 h 73"/>
                  <a:gd name="T30" fmla="*/ 34 w 73"/>
                  <a:gd name="T31" fmla="*/ 69 h 73"/>
                  <a:gd name="T32" fmla="*/ 34 w 73"/>
                  <a:gd name="T33" fmla="*/ 50 h 73"/>
                  <a:gd name="T34" fmla="*/ 38 w 73"/>
                  <a:gd name="T35" fmla="*/ 50 h 73"/>
                  <a:gd name="T36" fmla="*/ 38 w 73"/>
                  <a:gd name="T37" fmla="*/ 69 h 73"/>
                  <a:gd name="T38" fmla="*/ 43 w 73"/>
                  <a:gd name="T39" fmla="*/ 73 h 73"/>
                  <a:gd name="T40" fmla="*/ 47 w 73"/>
                  <a:gd name="T41" fmla="*/ 69 h 73"/>
                  <a:gd name="T42" fmla="*/ 47 w 73"/>
                  <a:gd name="T43" fmla="*/ 50 h 73"/>
                  <a:gd name="T44" fmla="*/ 63 w 73"/>
                  <a:gd name="T45" fmla="*/ 50 h 73"/>
                  <a:gd name="T46" fmla="*/ 49 w 73"/>
                  <a:gd name="T47" fmla="*/ 17 h 73"/>
                  <a:gd name="T48" fmla="*/ 49 w 73"/>
                  <a:gd name="T49" fmla="*/ 8 h 73"/>
                  <a:gd name="T50" fmla="*/ 49 w 73"/>
                  <a:gd name="T51" fmla="*/ 8 h 73"/>
                  <a:gd name="T52" fmla="*/ 66 w 73"/>
                  <a:gd name="T53" fmla="*/ 24 h 73"/>
                  <a:gd name="T54" fmla="*/ 72 w 73"/>
                  <a:gd name="T55" fmla="*/ 24 h 73"/>
                  <a:gd name="T56" fmla="*/ 72 w 73"/>
                  <a:gd name="T57" fmla="*/ 1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73" h="73">
                    <a:moveTo>
                      <a:pt x="72" y="18"/>
                    </a:moveTo>
                    <a:cubicBezTo>
                      <a:pt x="55" y="2"/>
                      <a:pt x="55" y="2"/>
                      <a:pt x="55" y="2"/>
                    </a:cubicBezTo>
                    <a:cubicBezTo>
                      <a:pt x="55" y="2"/>
                      <a:pt x="54" y="0"/>
                      <a:pt x="53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8" y="2"/>
                      <a:pt x="18" y="2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0"/>
                      <a:pt x="0" y="23"/>
                      <a:pt x="1" y="24"/>
                    </a:cubicBezTo>
                    <a:cubicBezTo>
                      <a:pt x="3" y="26"/>
                      <a:pt x="6" y="26"/>
                      <a:pt x="7" y="24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8"/>
                      <a:pt x="24" y="8"/>
                      <a:pt x="24" y="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7"/>
                      <a:pt x="14" y="41"/>
                      <a:pt x="9" y="50"/>
                    </a:cubicBezTo>
                    <a:cubicBezTo>
                      <a:pt x="12" y="55"/>
                      <a:pt x="26" y="50"/>
                      <a:pt x="26" y="50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71"/>
                      <a:pt x="28" y="73"/>
                      <a:pt x="30" y="73"/>
                    </a:cubicBezTo>
                    <a:cubicBezTo>
                      <a:pt x="33" y="73"/>
                      <a:pt x="34" y="71"/>
                      <a:pt x="34" y="6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8" y="50"/>
                      <a:pt x="38" y="50"/>
                      <a:pt x="38" y="50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8" y="71"/>
                      <a:pt x="40" y="73"/>
                      <a:pt x="43" y="73"/>
                    </a:cubicBezTo>
                    <a:cubicBezTo>
                      <a:pt x="45" y="73"/>
                      <a:pt x="47" y="71"/>
                      <a:pt x="47" y="69"/>
                    </a:cubicBezTo>
                    <a:cubicBezTo>
                      <a:pt x="47" y="50"/>
                      <a:pt x="47" y="50"/>
                      <a:pt x="47" y="50"/>
                    </a:cubicBezTo>
                    <a:cubicBezTo>
                      <a:pt x="47" y="50"/>
                      <a:pt x="61" y="55"/>
                      <a:pt x="63" y="50"/>
                    </a:cubicBezTo>
                    <a:cubicBezTo>
                      <a:pt x="58" y="41"/>
                      <a:pt x="49" y="17"/>
                      <a:pt x="49" y="1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7" y="26"/>
                      <a:pt x="70" y="26"/>
                      <a:pt x="72" y="24"/>
                    </a:cubicBezTo>
                    <a:cubicBezTo>
                      <a:pt x="73" y="23"/>
                      <a:pt x="73" y="20"/>
                      <a:pt x="7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6212731" y="1492976"/>
            <a:ext cx="2174031" cy="2289367"/>
            <a:chOff x="6212731" y="1903186"/>
            <a:chExt cx="2174031" cy="2289367"/>
          </a:xfrm>
        </p:grpSpPr>
        <p:sp>
          <p:nvSpPr>
            <p:cNvPr id="63" name="Freeform 6"/>
            <p:cNvSpPr/>
            <p:nvPr/>
          </p:nvSpPr>
          <p:spPr bwMode="auto">
            <a:xfrm flipH="1">
              <a:off x="6212731" y="1903186"/>
              <a:ext cx="2174031" cy="2174031"/>
            </a:xfrm>
            <a:custGeom>
              <a:avLst/>
              <a:gdLst>
                <a:gd name="T0" fmla="*/ 441 w 1462"/>
                <a:gd name="T1" fmla="*/ 0 h 1462"/>
                <a:gd name="T2" fmla="*/ 1323 w 1462"/>
                <a:gd name="T3" fmla="*/ 878 h 1462"/>
                <a:gd name="T4" fmla="*/ 1462 w 1462"/>
                <a:gd name="T5" fmla="*/ 740 h 1462"/>
                <a:gd name="T6" fmla="*/ 1457 w 1462"/>
                <a:gd name="T7" fmla="*/ 1094 h 1462"/>
                <a:gd name="T8" fmla="*/ 1453 w 1462"/>
                <a:gd name="T9" fmla="*/ 1449 h 1462"/>
                <a:gd name="T10" fmla="*/ 1098 w 1462"/>
                <a:gd name="T11" fmla="*/ 1457 h 1462"/>
                <a:gd name="T12" fmla="*/ 744 w 1462"/>
                <a:gd name="T13" fmla="*/ 1462 h 1462"/>
                <a:gd name="T14" fmla="*/ 882 w 1462"/>
                <a:gd name="T15" fmla="*/ 1323 h 1462"/>
                <a:gd name="T16" fmla="*/ 0 w 1462"/>
                <a:gd name="T17" fmla="*/ 445 h 1462"/>
                <a:gd name="T18" fmla="*/ 441 w 1462"/>
                <a:gd name="T19" fmla="*/ 0 h 1462"/>
                <a:gd name="connsiteX0" fmla="*/ 3016 w 10183"/>
                <a:gd name="connsiteY0" fmla="*/ 0 h 10284"/>
                <a:gd name="connsiteX1" fmla="*/ 9049 w 10183"/>
                <a:gd name="connsiteY1" fmla="*/ 6005 h 10284"/>
                <a:gd name="connsiteX2" fmla="*/ 10000 w 10183"/>
                <a:gd name="connsiteY2" fmla="*/ 5062 h 10284"/>
                <a:gd name="connsiteX3" fmla="*/ 9938 w 10183"/>
                <a:gd name="connsiteY3" fmla="*/ 9911 h 10284"/>
                <a:gd name="connsiteX4" fmla="*/ 7510 w 10183"/>
                <a:gd name="connsiteY4" fmla="*/ 9966 h 10284"/>
                <a:gd name="connsiteX5" fmla="*/ 5089 w 10183"/>
                <a:gd name="connsiteY5" fmla="*/ 10000 h 10284"/>
                <a:gd name="connsiteX6" fmla="*/ 6033 w 10183"/>
                <a:gd name="connsiteY6" fmla="*/ 9049 h 10284"/>
                <a:gd name="connsiteX7" fmla="*/ 0 w 10183"/>
                <a:gd name="connsiteY7" fmla="*/ 3044 h 10284"/>
                <a:gd name="connsiteX8" fmla="*/ 3016 w 10183"/>
                <a:gd name="connsiteY8" fmla="*/ 0 h 10284"/>
                <a:gd name="connsiteX0-1" fmla="*/ 3016 w 10356"/>
                <a:gd name="connsiteY0-2" fmla="*/ 0 h 10339"/>
                <a:gd name="connsiteX1-3" fmla="*/ 9049 w 10356"/>
                <a:gd name="connsiteY1-4" fmla="*/ 6005 h 10339"/>
                <a:gd name="connsiteX2-5" fmla="*/ 10000 w 10356"/>
                <a:gd name="connsiteY2-6" fmla="*/ 5062 h 10339"/>
                <a:gd name="connsiteX3-7" fmla="*/ 9938 w 10356"/>
                <a:gd name="connsiteY3-8" fmla="*/ 9911 h 10339"/>
                <a:gd name="connsiteX4-9" fmla="*/ 5089 w 10356"/>
                <a:gd name="connsiteY4-10" fmla="*/ 10000 h 10339"/>
                <a:gd name="connsiteX5-11" fmla="*/ 6033 w 10356"/>
                <a:gd name="connsiteY5-12" fmla="*/ 9049 h 10339"/>
                <a:gd name="connsiteX6-13" fmla="*/ 0 w 10356"/>
                <a:gd name="connsiteY6-14" fmla="*/ 3044 h 10339"/>
                <a:gd name="connsiteX7-15" fmla="*/ 3016 w 10356"/>
                <a:gd name="connsiteY7-16" fmla="*/ 0 h 10339"/>
                <a:gd name="connsiteX0-17" fmla="*/ 3016 w 10356"/>
                <a:gd name="connsiteY0-18" fmla="*/ 0 h 10000"/>
                <a:gd name="connsiteX1-19" fmla="*/ 9049 w 10356"/>
                <a:gd name="connsiteY1-20" fmla="*/ 6005 h 10000"/>
                <a:gd name="connsiteX2-21" fmla="*/ 10000 w 10356"/>
                <a:gd name="connsiteY2-22" fmla="*/ 5062 h 10000"/>
                <a:gd name="connsiteX3-23" fmla="*/ 9938 w 10356"/>
                <a:gd name="connsiteY3-24" fmla="*/ 9911 h 10000"/>
                <a:gd name="connsiteX4-25" fmla="*/ 5089 w 10356"/>
                <a:gd name="connsiteY4-26" fmla="*/ 10000 h 10000"/>
                <a:gd name="connsiteX5-27" fmla="*/ 6033 w 10356"/>
                <a:gd name="connsiteY5-28" fmla="*/ 9049 h 10000"/>
                <a:gd name="connsiteX6-29" fmla="*/ 0 w 10356"/>
                <a:gd name="connsiteY6-30" fmla="*/ 3044 h 10000"/>
                <a:gd name="connsiteX7-31" fmla="*/ 3016 w 10356"/>
                <a:gd name="connsiteY7-32" fmla="*/ 0 h 10000"/>
                <a:gd name="connsiteX0-33" fmla="*/ 3016 w 10000"/>
                <a:gd name="connsiteY0-34" fmla="*/ 0 h 10000"/>
                <a:gd name="connsiteX1-35" fmla="*/ 9049 w 10000"/>
                <a:gd name="connsiteY1-36" fmla="*/ 6005 h 10000"/>
                <a:gd name="connsiteX2-37" fmla="*/ 10000 w 10000"/>
                <a:gd name="connsiteY2-38" fmla="*/ 5062 h 10000"/>
                <a:gd name="connsiteX3-39" fmla="*/ 9938 w 10000"/>
                <a:gd name="connsiteY3-40" fmla="*/ 9911 h 10000"/>
                <a:gd name="connsiteX4-41" fmla="*/ 5089 w 10000"/>
                <a:gd name="connsiteY4-42" fmla="*/ 10000 h 10000"/>
                <a:gd name="connsiteX5-43" fmla="*/ 6033 w 10000"/>
                <a:gd name="connsiteY5-44" fmla="*/ 9049 h 10000"/>
                <a:gd name="connsiteX6-45" fmla="*/ 0 w 10000"/>
                <a:gd name="connsiteY6-46" fmla="*/ 3044 h 10000"/>
                <a:gd name="connsiteX7-47" fmla="*/ 3016 w 10000"/>
                <a:gd name="connsiteY7-48" fmla="*/ 0 h 10000"/>
                <a:gd name="connsiteX0-49" fmla="*/ 3016 w 10000"/>
                <a:gd name="connsiteY0-50" fmla="*/ 0 h 10000"/>
                <a:gd name="connsiteX1-51" fmla="*/ 9049 w 10000"/>
                <a:gd name="connsiteY1-52" fmla="*/ 6005 h 10000"/>
                <a:gd name="connsiteX2-53" fmla="*/ 10000 w 10000"/>
                <a:gd name="connsiteY2-54" fmla="*/ 5062 h 10000"/>
                <a:gd name="connsiteX3-55" fmla="*/ 9938 w 10000"/>
                <a:gd name="connsiteY3-56" fmla="*/ 9952 h 10000"/>
                <a:gd name="connsiteX4-57" fmla="*/ 5089 w 10000"/>
                <a:gd name="connsiteY4-58" fmla="*/ 10000 h 10000"/>
                <a:gd name="connsiteX5-59" fmla="*/ 6033 w 10000"/>
                <a:gd name="connsiteY5-60" fmla="*/ 9049 h 10000"/>
                <a:gd name="connsiteX6-61" fmla="*/ 0 w 10000"/>
                <a:gd name="connsiteY6-62" fmla="*/ 3044 h 10000"/>
                <a:gd name="connsiteX7-63" fmla="*/ 3016 w 10000"/>
                <a:gd name="connsiteY7-64" fmla="*/ 0 h 10000"/>
                <a:gd name="connsiteX0-65" fmla="*/ 3016 w 10000"/>
                <a:gd name="connsiteY0-66" fmla="*/ 0 h 10000"/>
                <a:gd name="connsiteX1-67" fmla="*/ 9049 w 10000"/>
                <a:gd name="connsiteY1-68" fmla="*/ 6005 h 10000"/>
                <a:gd name="connsiteX2-69" fmla="*/ 10000 w 10000"/>
                <a:gd name="connsiteY2-70" fmla="*/ 5062 h 10000"/>
                <a:gd name="connsiteX3-71" fmla="*/ 9979 w 10000"/>
                <a:gd name="connsiteY3-72" fmla="*/ 9952 h 10000"/>
                <a:gd name="connsiteX4-73" fmla="*/ 5089 w 10000"/>
                <a:gd name="connsiteY4-74" fmla="*/ 10000 h 10000"/>
                <a:gd name="connsiteX5-75" fmla="*/ 6033 w 10000"/>
                <a:gd name="connsiteY5-76" fmla="*/ 9049 h 10000"/>
                <a:gd name="connsiteX6-77" fmla="*/ 0 w 10000"/>
                <a:gd name="connsiteY6-78" fmla="*/ 3044 h 10000"/>
                <a:gd name="connsiteX7-79" fmla="*/ 3016 w 10000"/>
                <a:gd name="connsiteY7-80" fmla="*/ 0 h 10000"/>
                <a:gd name="connsiteX0-81" fmla="*/ 3016 w 10000"/>
                <a:gd name="connsiteY0-82" fmla="*/ 0 h 10000"/>
                <a:gd name="connsiteX1-83" fmla="*/ 9049 w 10000"/>
                <a:gd name="connsiteY1-84" fmla="*/ 6005 h 10000"/>
                <a:gd name="connsiteX2-85" fmla="*/ 10000 w 10000"/>
                <a:gd name="connsiteY2-86" fmla="*/ 5062 h 10000"/>
                <a:gd name="connsiteX3-87" fmla="*/ 9979 w 10000"/>
                <a:gd name="connsiteY3-88" fmla="*/ 9993 h 10000"/>
                <a:gd name="connsiteX4-89" fmla="*/ 5089 w 10000"/>
                <a:gd name="connsiteY4-90" fmla="*/ 10000 h 10000"/>
                <a:gd name="connsiteX5-91" fmla="*/ 6033 w 10000"/>
                <a:gd name="connsiteY5-92" fmla="*/ 9049 h 10000"/>
                <a:gd name="connsiteX6-93" fmla="*/ 0 w 10000"/>
                <a:gd name="connsiteY6-94" fmla="*/ 3044 h 10000"/>
                <a:gd name="connsiteX7-95" fmla="*/ 3016 w 10000"/>
                <a:gd name="connsiteY7-96" fmla="*/ 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0000" h="10000">
                  <a:moveTo>
                    <a:pt x="3016" y="0"/>
                  </a:moveTo>
                  <a:lnTo>
                    <a:pt x="9049" y="6005"/>
                  </a:lnTo>
                  <a:lnTo>
                    <a:pt x="10000" y="5062"/>
                  </a:lnTo>
                  <a:cubicBezTo>
                    <a:pt x="9979" y="6678"/>
                    <a:pt x="10000" y="8377"/>
                    <a:pt x="9979" y="9993"/>
                  </a:cubicBezTo>
                  <a:lnTo>
                    <a:pt x="5089" y="10000"/>
                  </a:lnTo>
                  <a:lnTo>
                    <a:pt x="6033" y="9049"/>
                  </a:lnTo>
                  <a:lnTo>
                    <a:pt x="0" y="3044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>
              <a:outerShdw blurRad="177800" dist="101600" dir="13800000" algn="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 rot="18816724">
              <a:off x="6101929" y="3041150"/>
              <a:ext cx="128714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02</a:t>
              </a:r>
              <a:endParaRPr lang="zh-CN" altLang="en-US" sz="6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 rot="18844782">
              <a:off x="7458996" y="2364289"/>
              <a:ext cx="501300" cy="466926"/>
              <a:chOff x="4103688" y="2270125"/>
              <a:chExt cx="277813" cy="258763"/>
            </a:xfrm>
            <a:solidFill>
              <a:schemeClr val="bg1"/>
            </a:solidFill>
          </p:grpSpPr>
          <p:sp>
            <p:nvSpPr>
              <p:cNvPr id="66" name="Freeform 232"/>
              <p:cNvSpPr/>
              <p:nvPr/>
            </p:nvSpPr>
            <p:spPr bwMode="auto">
              <a:xfrm>
                <a:off x="4103688" y="2270125"/>
                <a:ext cx="136525" cy="123825"/>
              </a:xfrm>
              <a:custGeom>
                <a:avLst/>
                <a:gdLst>
                  <a:gd name="T0" fmla="*/ 35 w 36"/>
                  <a:gd name="T1" fmla="*/ 31 h 33"/>
                  <a:gd name="T2" fmla="*/ 35 w 36"/>
                  <a:gd name="T3" fmla="*/ 29 h 33"/>
                  <a:gd name="T4" fmla="*/ 3 w 36"/>
                  <a:gd name="T5" fmla="*/ 29 h 33"/>
                  <a:gd name="T6" fmla="*/ 3 w 36"/>
                  <a:gd name="T7" fmla="*/ 3 h 33"/>
                  <a:gd name="T8" fmla="*/ 33 w 36"/>
                  <a:gd name="T9" fmla="*/ 3 h 33"/>
                  <a:gd name="T10" fmla="*/ 33 w 36"/>
                  <a:gd name="T11" fmla="*/ 31 h 33"/>
                  <a:gd name="T12" fmla="*/ 35 w 36"/>
                  <a:gd name="T13" fmla="*/ 31 h 33"/>
                  <a:gd name="T14" fmla="*/ 35 w 36"/>
                  <a:gd name="T15" fmla="*/ 29 h 33"/>
                  <a:gd name="T16" fmla="*/ 35 w 36"/>
                  <a:gd name="T17" fmla="*/ 31 h 33"/>
                  <a:gd name="T18" fmla="*/ 36 w 36"/>
                  <a:gd name="T19" fmla="*/ 31 h 33"/>
                  <a:gd name="T20" fmla="*/ 36 w 36"/>
                  <a:gd name="T21" fmla="*/ 1 h 33"/>
                  <a:gd name="T22" fmla="*/ 36 w 36"/>
                  <a:gd name="T23" fmla="*/ 0 h 33"/>
                  <a:gd name="T24" fmla="*/ 35 w 36"/>
                  <a:gd name="T25" fmla="*/ 0 h 33"/>
                  <a:gd name="T26" fmla="*/ 2 w 36"/>
                  <a:gd name="T27" fmla="*/ 0 h 33"/>
                  <a:gd name="T28" fmla="*/ 0 w 36"/>
                  <a:gd name="T29" fmla="*/ 0 h 33"/>
                  <a:gd name="T30" fmla="*/ 0 w 36"/>
                  <a:gd name="T31" fmla="*/ 1 h 33"/>
                  <a:gd name="T32" fmla="*/ 0 w 36"/>
                  <a:gd name="T33" fmla="*/ 31 h 33"/>
                  <a:gd name="T34" fmla="*/ 0 w 36"/>
                  <a:gd name="T35" fmla="*/ 32 h 33"/>
                  <a:gd name="T36" fmla="*/ 2 w 36"/>
                  <a:gd name="T37" fmla="*/ 33 h 33"/>
                  <a:gd name="T38" fmla="*/ 35 w 36"/>
                  <a:gd name="T39" fmla="*/ 33 h 33"/>
                  <a:gd name="T40" fmla="*/ 36 w 36"/>
                  <a:gd name="T41" fmla="*/ 32 h 33"/>
                  <a:gd name="T42" fmla="*/ 36 w 36"/>
                  <a:gd name="T43" fmla="*/ 31 h 33"/>
                  <a:gd name="T44" fmla="*/ 35 w 36"/>
                  <a:gd name="T45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33">
                    <a:moveTo>
                      <a:pt x="35" y="31"/>
                    </a:moveTo>
                    <a:cubicBezTo>
                      <a:pt x="35" y="29"/>
                      <a:pt x="35" y="29"/>
                      <a:pt x="35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0"/>
                      <a:pt x="36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1" y="32"/>
                      <a:pt x="1" y="33"/>
                      <a:pt x="2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lnTo>
                      <a:pt x="3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233"/>
              <p:cNvSpPr/>
              <p:nvPr/>
            </p:nvSpPr>
            <p:spPr bwMode="auto">
              <a:xfrm>
                <a:off x="4103688" y="2405063"/>
                <a:ext cx="136525" cy="123825"/>
              </a:xfrm>
              <a:custGeom>
                <a:avLst/>
                <a:gdLst>
                  <a:gd name="T0" fmla="*/ 35 w 36"/>
                  <a:gd name="T1" fmla="*/ 31 h 33"/>
                  <a:gd name="T2" fmla="*/ 35 w 36"/>
                  <a:gd name="T3" fmla="*/ 29 h 33"/>
                  <a:gd name="T4" fmla="*/ 3 w 36"/>
                  <a:gd name="T5" fmla="*/ 29 h 33"/>
                  <a:gd name="T6" fmla="*/ 3 w 36"/>
                  <a:gd name="T7" fmla="*/ 3 h 33"/>
                  <a:gd name="T8" fmla="*/ 33 w 36"/>
                  <a:gd name="T9" fmla="*/ 3 h 33"/>
                  <a:gd name="T10" fmla="*/ 33 w 36"/>
                  <a:gd name="T11" fmla="*/ 31 h 33"/>
                  <a:gd name="T12" fmla="*/ 35 w 36"/>
                  <a:gd name="T13" fmla="*/ 31 h 33"/>
                  <a:gd name="T14" fmla="*/ 35 w 36"/>
                  <a:gd name="T15" fmla="*/ 29 h 33"/>
                  <a:gd name="T16" fmla="*/ 35 w 36"/>
                  <a:gd name="T17" fmla="*/ 31 h 33"/>
                  <a:gd name="T18" fmla="*/ 36 w 36"/>
                  <a:gd name="T19" fmla="*/ 31 h 33"/>
                  <a:gd name="T20" fmla="*/ 36 w 36"/>
                  <a:gd name="T21" fmla="*/ 2 h 33"/>
                  <a:gd name="T22" fmla="*/ 36 w 36"/>
                  <a:gd name="T23" fmla="*/ 0 h 33"/>
                  <a:gd name="T24" fmla="*/ 35 w 36"/>
                  <a:gd name="T25" fmla="*/ 0 h 33"/>
                  <a:gd name="T26" fmla="*/ 2 w 36"/>
                  <a:gd name="T27" fmla="*/ 0 h 33"/>
                  <a:gd name="T28" fmla="*/ 0 w 36"/>
                  <a:gd name="T29" fmla="*/ 0 h 33"/>
                  <a:gd name="T30" fmla="*/ 0 w 36"/>
                  <a:gd name="T31" fmla="*/ 2 h 33"/>
                  <a:gd name="T32" fmla="*/ 0 w 36"/>
                  <a:gd name="T33" fmla="*/ 31 h 33"/>
                  <a:gd name="T34" fmla="*/ 0 w 36"/>
                  <a:gd name="T35" fmla="*/ 32 h 33"/>
                  <a:gd name="T36" fmla="*/ 2 w 36"/>
                  <a:gd name="T37" fmla="*/ 33 h 33"/>
                  <a:gd name="T38" fmla="*/ 35 w 36"/>
                  <a:gd name="T39" fmla="*/ 33 h 33"/>
                  <a:gd name="T40" fmla="*/ 36 w 36"/>
                  <a:gd name="T41" fmla="*/ 32 h 33"/>
                  <a:gd name="T42" fmla="*/ 36 w 36"/>
                  <a:gd name="T43" fmla="*/ 31 h 33"/>
                  <a:gd name="T44" fmla="*/ 35 w 36"/>
                  <a:gd name="T45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33">
                    <a:moveTo>
                      <a:pt x="35" y="31"/>
                    </a:moveTo>
                    <a:cubicBezTo>
                      <a:pt x="35" y="29"/>
                      <a:pt x="35" y="29"/>
                      <a:pt x="35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5" y="29"/>
                      <a:pt x="35" y="29"/>
                      <a:pt x="35" y="29"/>
                    </a:cubicBezTo>
                    <a:cubicBezTo>
                      <a:pt x="35" y="31"/>
                      <a:pt x="35" y="31"/>
                      <a:pt x="35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1"/>
                      <a:pt x="36" y="1"/>
                      <a:pt x="36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3"/>
                      <a:pt x="1" y="33"/>
                      <a:pt x="2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2"/>
                    </a:cubicBezTo>
                    <a:cubicBezTo>
                      <a:pt x="36" y="32"/>
                      <a:pt x="36" y="32"/>
                      <a:pt x="36" y="31"/>
                    </a:cubicBezTo>
                    <a:lnTo>
                      <a:pt x="35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234"/>
              <p:cNvSpPr/>
              <p:nvPr/>
            </p:nvSpPr>
            <p:spPr bwMode="auto">
              <a:xfrm>
                <a:off x="4246563" y="2405063"/>
                <a:ext cx="134938" cy="123825"/>
              </a:xfrm>
              <a:custGeom>
                <a:avLst/>
                <a:gdLst>
                  <a:gd name="T0" fmla="*/ 34 w 36"/>
                  <a:gd name="T1" fmla="*/ 31 h 33"/>
                  <a:gd name="T2" fmla="*/ 34 w 36"/>
                  <a:gd name="T3" fmla="*/ 29 h 33"/>
                  <a:gd name="T4" fmla="*/ 3 w 36"/>
                  <a:gd name="T5" fmla="*/ 29 h 33"/>
                  <a:gd name="T6" fmla="*/ 3 w 36"/>
                  <a:gd name="T7" fmla="*/ 3 h 33"/>
                  <a:gd name="T8" fmla="*/ 33 w 36"/>
                  <a:gd name="T9" fmla="*/ 3 h 33"/>
                  <a:gd name="T10" fmla="*/ 33 w 36"/>
                  <a:gd name="T11" fmla="*/ 31 h 33"/>
                  <a:gd name="T12" fmla="*/ 34 w 36"/>
                  <a:gd name="T13" fmla="*/ 31 h 33"/>
                  <a:gd name="T14" fmla="*/ 34 w 36"/>
                  <a:gd name="T15" fmla="*/ 29 h 33"/>
                  <a:gd name="T16" fmla="*/ 34 w 36"/>
                  <a:gd name="T17" fmla="*/ 31 h 33"/>
                  <a:gd name="T18" fmla="*/ 36 w 36"/>
                  <a:gd name="T19" fmla="*/ 31 h 33"/>
                  <a:gd name="T20" fmla="*/ 36 w 36"/>
                  <a:gd name="T21" fmla="*/ 2 h 33"/>
                  <a:gd name="T22" fmla="*/ 36 w 36"/>
                  <a:gd name="T23" fmla="*/ 0 h 33"/>
                  <a:gd name="T24" fmla="*/ 34 w 36"/>
                  <a:gd name="T25" fmla="*/ 0 h 33"/>
                  <a:gd name="T26" fmla="*/ 1 w 36"/>
                  <a:gd name="T27" fmla="*/ 0 h 33"/>
                  <a:gd name="T28" fmla="*/ 0 w 36"/>
                  <a:gd name="T29" fmla="*/ 0 h 33"/>
                  <a:gd name="T30" fmla="*/ 0 w 36"/>
                  <a:gd name="T31" fmla="*/ 2 h 33"/>
                  <a:gd name="T32" fmla="*/ 0 w 36"/>
                  <a:gd name="T33" fmla="*/ 31 h 33"/>
                  <a:gd name="T34" fmla="*/ 0 w 36"/>
                  <a:gd name="T35" fmla="*/ 32 h 33"/>
                  <a:gd name="T36" fmla="*/ 1 w 36"/>
                  <a:gd name="T37" fmla="*/ 33 h 33"/>
                  <a:gd name="T38" fmla="*/ 34 w 36"/>
                  <a:gd name="T39" fmla="*/ 33 h 33"/>
                  <a:gd name="T40" fmla="*/ 36 w 36"/>
                  <a:gd name="T41" fmla="*/ 32 h 33"/>
                  <a:gd name="T42" fmla="*/ 36 w 36"/>
                  <a:gd name="T43" fmla="*/ 31 h 33"/>
                  <a:gd name="T44" fmla="*/ 34 w 36"/>
                  <a:gd name="T45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33">
                    <a:moveTo>
                      <a:pt x="34" y="31"/>
                    </a:moveTo>
                    <a:cubicBezTo>
                      <a:pt x="34" y="29"/>
                      <a:pt x="34" y="29"/>
                      <a:pt x="3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2"/>
                      <a:pt x="36" y="2"/>
                      <a:pt x="36" y="2"/>
                    </a:cubicBezTo>
                    <a:cubicBezTo>
                      <a:pt x="36" y="1"/>
                      <a:pt x="36" y="1"/>
                      <a:pt x="36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3"/>
                      <a:pt x="1" y="33"/>
                      <a:pt x="1" y="33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5" y="33"/>
                      <a:pt x="35" y="33"/>
                      <a:pt x="36" y="32"/>
                    </a:cubicBezTo>
                    <a:cubicBezTo>
                      <a:pt x="36" y="32"/>
                      <a:pt x="36" y="32"/>
                      <a:pt x="36" y="31"/>
                    </a:cubicBezTo>
                    <a:lnTo>
                      <a:pt x="3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Freeform 235"/>
              <p:cNvSpPr/>
              <p:nvPr/>
            </p:nvSpPr>
            <p:spPr bwMode="auto">
              <a:xfrm>
                <a:off x="4246563" y="2270125"/>
                <a:ext cx="134938" cy="123825"/>
              </a:xfrm>
              <a:custGeom>
                <a:avLst/>
                <a:gdLst>
                  <a:gd name="T0" fmla="*/ 34 w 36"/>
                  <a:gd name="T1" fmla="*/ 31 h 33"/>
                  <a:gd name="T2" fmla="*/ 34 w 36"/>
                  <a:gd name="T3" fmla="*/ 29 h 33"/>
                  <a:gd name="T4" fmla="*/ 3 w 36"/>
                  <a:gd name="T5" fmla="*/ 29 h 33"/>
                  <a:gd name="T6" fmla="*/ 3 w 36"/>
                  <a:gd name="T7" fmla="*/ 3 h 33"/>
                  <a:gd name="T8" fmla="*/ 33 w 36"/>
                  <a:gd name="T9" fmla="*/ 3 h 33"/>
                  <a:gd name="T10" fmla="*/ 33 w 36"/>
                  <a:gd name="T11" fmla="*/ 31 h 33"/>
                  <a:gd name="T12" fmla="*/ 34 w 36"/>
                  <a:gd name="T13" fmla="*/ 31 h 33"/>
                  <a:gd name="T14" fmla="*/ 34 w 36"/>
                  <a:gd name="T15" fmla="*/ 29 h 33"/>
                  <a:gd name="T16" fmla="*/ 34 w 36"/>
                  <a:gd name="T17" fmla="*/ 31 h 33"/>
                  <a:gd name="T18" fmla="*/ 36 w 36"/>
                  <a:gd name="T19" fmla="*/ 31 h 33"/>
                  <a:gd name="T20" fmla="*/ 36 w 36"/>
                  <a:gd name="T21" fmla="*/ 1 h 33"/>
                  <a:gd name="T22" fmla="*/ 36 w 36"/>
                  <a:gd name="T23" fmla="*/ 0 h 33"/>
                  <a:gd name="T24" fmla="*/ 34 w 36"/>
                  <a:gd name="T25" fmla="*/ 0 h 33"/>
                  <a:gd name="T26" fmla="*/ 1 w 36"/>
                  <a:gd name="T27" fmla="*/ 0 h 33"/>
                  <a:gd name="T28" fmla="*/ 0 w 36"/>
                  <a:gd name="T29" fmla="*/ 0 h 33"/>
                  <a:gd name="T30" fmla="*/ 0 w 36"/>
                  <a:gd name="T31" fmla="*/ 1 h 33"/>
                  <a:gd name="T32" fmla="*/ 0 w 36"/>
                  <a:gd name="T33" fmla="*/ 31 h 33"/>
                  <a:gd name="T34" fmla="*/ 0 w 36"/>
                  <a:gd name="T35" fmla="*/ 32 h 33"/>
                  <a:gd name="T36" fmla="*/ 1 w 36"/>
                  <a:gd name="T37" fmla="*/ 33 h 33"/>
                  <a:gd name="T38" fmla="*/ 34 w 36"/>
                  <a:gd name="T39" fmla="*/ 33 h 33"/>
                  <a:gd name="T40" fmla="*/ 36 w 36"/>
                  <a:gd name="T41" fmla="*/ 32 h 33"/>
                  <a:gd name="T42" fmla="*/ 36 w 36"/>
                  <a:gd name="T43" fmla="*/ 31 h 33"/>
                  <a:gd name="T44" fmla="*/ 34 w 36"/>
                  <a:gd name="T45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6" h="33">
                    <a:moveTo>
                      <a:pt x="34" y="31"/>
                    </a:moveTo>
                    <a:cubicBezTo>
                      <a:pt x="34" y="29"/>
                      <a:pt x="34" y="29"/>
                      <a:pt x="34" y="29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6" y="31"/>
                      <a:pt x="36" y="31"/>
                      <a:pt x="36" y="31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6" y="1"/>
                      <a:pt x="36" y="0"/>
                      <a:pt x="36" y="0"/>
                    </a:cubicBezTo>
                    <a:cubicBezTo>
                      <a:pt x="35" y="0"/>
                      <a:pt x="35" y="0"/>
                      <a:pt x="3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2"/>
                      <a:pt x="0" y="32"/>
                    </a:cubicBezTo>
                    <a:cubicBezTo>
                      <a:pt x="0" y="32"/>
                      <a:pt x="1" y="33"/>
                      <a:pt x="1" y="33"/>
                    </a:cubicBezTo>
                    <a:cubicBezTo>
                      <a:pt x="34" y="33"/>
                      <a:pt x="34" y="33"/>
                      <a:pt x="34" y="33"/>
                    </a:cubicBezTo>
                    <a:cubicBezTo>
                      <a:pt x="35" y="33"/>
                      <a:pt x="35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lnTo>
                      <a:pt x="34" y="3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Freeform 236"/>
              <p:cNvSpPr/>
              <p:nvPr/>
            </p:nvSpPr>
            <p:spPr bwMode="auto">
              <a:xfrm>
                <a:off x="4157663" y="2295525"/>
                <a:ext cx="44450" cy="71438"/>
              </a:xfrm>
              <a:custGeom>
                <a:avLst/>
                <a:gdLst>
                  <a:gd name="T0" fmla="*/ 0 w 28"/>
                  <a:gd name="T1" fmla="*/ 45 h 45"/>
                  <a:gd name="T2" fmla="*/ 28 w 28"/>
                  <a:gd name="T3" fmla="*/ 45 h 45"/>
                  <a:gd name="T4" fmla="*/ 28 w 28"/>
                  <a:gd name="T5" fmla="*/ 36 h 45"/>
                  <a:gd name="T6" fmla="*/ 9 w 28"/>
                  <a:gd name="T7" fmla="*/ 36 h 45"/>
                  <a:gd name="T8" fmla="*/ 9 w 28"/>
                  <a:gd name="T9" fmla="*/ 0 h 45"/>
                  <a:gd name="T10" fmla="*/ 0 w 28"/>
                  <a:gd name="T11" fmla="*/ 0 h 45"/>
                  <a:gd name="T12" fmla="*/ 0 w 28"/>
                  <a:gd name="T13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5">
                    <a:moveTo>
                      <a:pt x="0" y="45"/>
                    </a:moveTo>
                    <a:lnTo>
                      <a:pt x="28" y="45"/>
                    </a:lnTo>
                    <a:lnTo>
                      <a:pt x="28" y="36"/>
                    </a:lnTo>
                    <a:lnTo>
                      <a:pt x="9" y="36"/>
                    </a:lnTo>
                    <a:lnTo>
                      <a:pt x="9" y="0"/>
                    </a:lnTo>
                    <a:lnTo>
                      <a:pt x="0" y="0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237"/>
              <p:cNvSpPr>
                <a:spLocks noEditPoints="1"/>
              </p:cNvSpPr>
              <p:nvPr/>
            </p:nvSpPr>
            <p:spPr bwMode="auto">
              <a:xfrm>
                <a:off x="4284663" y="2295525"/>
                <a:ext cx="68263" cy="71438"/>
              </a:xfrm>
              <a:custGeom>
                <a:avLst/>
                <a:gdLst>
                  <a:gd name="T0" fmla="*/ 9 w 18"/>
                  <a:gd name="T1" fmla="*/ 3 h 19"/>
                  <a:gd name="T2" fmla="*/ 13 w 18"/>
                  <a:gd name="T3" fmla="*/ 9 h 19"/>
                  <a:gd name="T4" fmla="*/ 9 w 18"/>
                  <a:gd name="T5" fmla="*/ 16 h 19"/>
                  <a:gd name="T6" fmla="*/ 4 w 18"/>
                  <a:gd name="T7" fmla="*/ 9 h 19"/>
                  <a:gd name="T8" fmla="*/ 9 w 18"/>
                  <a:gd name="T9" fmla="*/ 3 h 19"/>
                  <a:gd name="T10" fmla="*/ 9 w 18"/>
                  <a:gd name="T11" fmla="*/ 0 h 19"/>
                  <a:gd name="T12" fmla="*/ 0 w 18"/>
                  <a:gd name="T13" fmla="*/ 9 h 19"/>
                  <a:gd name="T14" fmla="*/ 9 w 18"/>
                  <a:gd name="T15" fmla="*/ 19 h 19"/>
                  <a:gd name="T16" fmla="*/ 18 w 18"/>
                  <a:gd name="T17" fmla="*/ 9 h 19"/>
                  <a:gd name="T18" fmla="*/ 9 w 18"/>
                  <a:gd name="T1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19">
                    <a:moveTo>
                      <a:pt x="9" y="3"/>
                    </a:moveTo>
                    <a:cubicBezTo>
                      <a:pt x="12" y="3"/>
                      <a:pt x="13" y="6"/>
                      <a:pt x="13" y="9"/>
                    </a:cubicBezTo>
                    <a:cubicBezTo>
                      <a:pt x="13" y="13"/>
                      <a:pt x="12" y="16"/>
                      <a:pt x="9" y="16"/>
                    </a:cubicBezTo>
                    <a:cubicBezTo>
                      <a:pt x="6" y="16"/>
                      <a:pt x="4" y="13"/>
                      <a:pt x="4" y="9"/>
                    </a:cubicBezTo>
                    <a:cubicBezTo>
                      <a:pt x="4" y="6"/>
                      <a:pt x="6" y="3"/>
                      <a:pt x="9" y="3"/>
                    </a:cubicBezTo>
                    <a:close/>
                    <a:moveTo>
                      <a:pt x="9" y="0"/>
                    </a:moveTo>
                    <a:cubicBezTo>
                      <a:pt x="3" y="0"/>
                      <a:pt x="0" y="4"/>
                      <a:pt x="0" y="9"/>
                    </a:cubicBezTo>
                    <a:cubicBezTo>
                      <a:pt x="0" y="15"/>
                      <a:pt x="3" y="19"/>
                      <a:pt x="9" y="19"/>
                    </a:cubicBezTo>
                    <a:cubicBezTo>
                      <a:pt x="14" y="19"/>
                      <a:pt x="18" y="15"/>
                      <a:pt x="18" y="9"/>
                    </a:cubicBezTo>
                    <a:cubicBezTo>
                      <a:pt x="18" y="4"/>
                      <a:pt x="15" y="0"/>
                      <a:pt x="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238"/>
              <p:cNvSpPr/>
              <p:nvPr/>
            </p:nvSpPr>
            <p:spPr bwMode="auto">
              <a:xfrm>
                <a:off x="4144963" y="2430463"/>
                <a:ext cx="65088" cy="71438"/>
              </a:xfrm>
              <a:custGeom>
                <a:avLst/>
                <a:gdLst>
                  <a:gd name="T0" fmla="*/ 11 w 17"/>
                  <a:gd name="T1" fmla="*/ 19 h 19"/>
                  <a:gd name="T2" fmla="*/ 17 w 17"/>
                  <a:gd name="T3" fmla="*/ 0 h 19"/>
                  <a:gd name="T4" fmla="*/ 13 w 17"/>
                  <a:gd name="T5" fmla="*/ 0 h 19"/>
                  <a:gd name="T6" fmla="*/ 11 w 17"/>
                  <a:gd name="T7" fmla="*/ 8 h 19"/>
                  <a:gd name="T8" fmla="*/ 9 w 17"/>
                  <a:gd name="T9" fmla="*/ 15 h 19"/>
                  <a:gd name="T10" fmla="*/ 9 w 17"/>
                  <a:gd name="T11" fmla="*/ 15 h 19"/>
                  <a:gd name="T12" fmla="*/ 7 w 17"/>
                  <a:gd name="T13" fmla="*/ 8 h 19"/>
                  <a:gd name="T14" fmla="*/ 5 w 17"/>
                  <a:gd name="T15" fmla="*/ 0 h 19"/>
                  <a:gd name="T16" fmla="*/ 0 w 17"/>
                  <a:gd name="T17" fmla="*/ 0 h 19"/>
                  <a:gd name="T18" fmla="*/ 6 w 17"/>
                  <a:gd name="T19" fmla="*/ 19 h 19"/>
                  <a:gd name="T20" fmla="*/ 11 w 17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19">
                    <a:moveTo>
                      <a:pt x="11" y="19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10"/>
                      <a:pt x="9" y="12"/>
                      <a:pt x="9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2"/>
                      <a:pt x="8" y="10"/>
                      <a:pt x="7" y="8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19"/>
                      <a:pt x="6" y="19"/>
                      <a:pt x="6" y="19"/>
                    </a:cubicBezTo>
                    <a:lnTo>
                      <a:pt x="11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239"/>
              <p:cNvSpPr/>
              <p:nvPr/>
            </p:nvSpPr>
            <p:spPr bwMode="auto">
              <a:xfrm>
                <a:off x="4295775" y="2430463"/>
                <a:ext cx="44450" cy="71438"/>
              </a:xfrm>
              <a:custGeom>
                <a:avLst/>
                <a:gdLst>
                  <a:gd name="T0" fmla="*/ 26 w 28"/>
                  <a:gd name="T1" fmla="*/ 17 h 45"/>
                  <a:gd name="T2" fmla="*/ 9 w 28"/>
                  <a:gd name="T3" fmla="*/ 17 h 45"/>
                  <a:gd name="T4" fmla="*/ 9 w 28"/>
                  <a:gd name="T5" fmla="*/ 10 h 45"/>
                  <a:gd name="T6" fmla="*/ 26 w 28"/>
                  <a:gd name="T7" fmla="*/ 10 h 45"/>
                  <a:gd name="T8" fmla="*/ 26 w 28"/>
                  <a:gd name="T9" fmla="*/ 0 h 45"/>
                  <a:gd name="T10" fmla="*/ 0 w 28"/>
                  <a:gd name="T11" fmla="*/ 0 h 45"/>
                  <a:gd name="T12" fmla="*/ 0 w 28"/>
                  <a:gd name="T13" fmla="*/ 45 h 45"/>
                  <a:gd name="T14" fmla="*/ 28 w 28"/>
                  <a:gd name="T15" fmla="*/ 45 h 45"/>
                  <a:gd name="T16" fmla="*/ 28 w 28"/>
                  <a:gd name="T17" fmla="*/ 36 h 45"/>
                  <a:gd name="T18" fmla="*/ 9 w 28"/>
                  <a:gd name="T19" fmla="*/ 36 h 45"/>
                  <a:gd name="T20" fmla="*/ 9 w 28"/>
                  <a:gd name="T21" fmla="*/ 26 h 45"/>
                  <a:gd name="T22" fmla="*/ 26 w 28"/>
                  <a:gd name="T23" fmla="*/ 26 h 45"/>
                  <a:gd name="T24" fmla="*/ 26 w 28"/>
                  <a:gd name="T25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8" h="45">
                    <a:moveTo>
                      <a:pt x="26" y="17"/>
                    </a:moveTo>
                    <a:lnTo>
                      <a:pt x="9" y="17"/>
                    </a:lnTo>
                    <a:lnTo>
                      <a:pt x="9" y="10"/>
                    </a:lnTo>
                    <a:lnTo>
                      <a:pt x="26" y="10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45"/>
                    </a:lnTo>
                    <a:lnTo>
                      <a:pt x="28" y="45"/>
                    </a:lnTo>
                    <a:lnTo>
                      <a:pt x="28" y="36"/>
                    </a:lnTo>
                    <a:lnTo>
                      <a:pt x="9" y="36"/>
                    </a:lnTo>
                    <a:lnTo>
                      <a:pt x="9" y="26"/>
                    </a:lnTo>
                    <a:lnTo>
                      <a:pt x="26" y="26"/>
                    </a:lnTo>
                    <a:lnTo>
                      <a:pt x="26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4" name="椭圆 73"/>
          <p:cNvSpPr/>
          <p:nvPr/>
        </p:nvSpPr>
        <p:spPr>
          <a:xfrm>
            <a:off x="5777170" y="475715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 flipH="1">
            <a:off x="5788151" y="243694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 flipH="1">
            <a:off x="7089198" y="344215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7" name="椭圆 76"/>
          <p:cNvSpPr/>
          <p:nvPr/>
        </p:nvSpPr>
        <p:spPr>
          <a:xfrm flipH="1">
            <a:off x="4761500" y="348042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 flipH="1">
            <a:off x="6032731" y="2436946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 flipH="1">
            <a:off x="4775117" y="368462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0" name="椭圆 79"/>
          <p:cNvSpPr/>
          <p:nvPr/>
        </p:nvSpPr>
        <p:spPr>
          <a:xfrm flipH="1">
            <a:off x="7089198" y="368462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6022401" y="476406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7970230" y="2445269"/>
            <a:ext cx="2610516" cy="745686"/>
            <a:chOff x="7970230" y="2855479"/>
            <a:chExt cx="2610516" cy="745686"/>
          </a:xfrm>
        </p:grpSpPr>
        <p:sp>
          <p:nvSpPr>
            <p:cNvPr id="83" name="矩形 82"/>
            <p:cNvSpPr/>
            <p:nvPr/>
          </p:nvSpPr>
          <p:spPr>
            <a:xfrm>
              <a:off x="7976816" y="2855479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创建项目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>
              <a:off x="7970230" y="3230325"/>
              <a:ext cx="2610516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创建一个新项目界面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48335" y="2450465"/>
            <a:ext cx="3404235" cy="745727"/>
            <a:chOff x="1448621" y="2860905"/>
            <a:chExt cx="2603929" cy="745646"/>
          </a:xfrm>
        </p:grpSpPr>
        <p:sp>
          <p:nvSpPr>
            <p:cNvPr id="86" name="矩形 85"/>
            <p:cNvSpPr/>
            <p:nvPr/>
          </p:nvSpPr>
          <p:spPr>
            <a:xfrm>
              <a:off x="1448621" y="2860905"/>
              <a:ext cx="2603929" cy="4914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Ranorex 9.0 </a:t>
              </a:r>
              <a:r>
                <a:rPr lang="zh-CN" altLang="en-US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主界面</a:t>
              </a:r>
              <a:endPara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1547590" y="3235751"/>
              <a:ext cx="2504960" cy="3708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输入启动展示主用户界面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7955952" y="3880361"/>
            <a:ext cx="3019425" cy="745490"/>
            <a:chOff x="7955952" y="4290571"/>
            <a:chExt cx="3019425" cy="745490"/>
          </a:xfrm>
        </p:grpSpPr>
        <p:sp>
          <p:nvSpPr>
            <p:cNvPr id="89" name="矩形 88"/>
            <p:cNvSpPr/>
            <p:nvPr/>
          </p:nvSpPr>
          <p:spPr>
            <a:xfrm>
              <a:off x="7962538" y="4290571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脚本视图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7955952" y="4665221"/>
              <a:ext cx="3019425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调试自动化测试脚本时工作界面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434343" y="3885787"/>
            <a:ext cx="2603929" cy="1025086"/>
            <a:chOff x="1434343" y="4295997"/>
            <a:chExt cx="2603929" cy="1025086"/>
          </a:xfrm>
        </p:grpSpPr>
        <p:sp>
          <p:nvSpPr>
            <p:cNvPr id="92" name="矩形 91"/>
            <p:cNvSpPr/>
            <p:nvPr/>
          </p:nvSpPr>
          <p:spPr>
            <a:xfrm>
              <a:off x="1434343" y="4295997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测试报告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533312" y="4670843"/>
              <a:ext cx="2504960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测试脚本执行完成后系统生成的测试结果报告界面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80" grpId="0" bldLvl="0" animBg="1"/>
      <p:bldP spid="8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958215" y="187325"/>
            <a:ext cx="373570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01-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默认主用户界面</a:t>
            </a:r>
            <a:endParaRPr lang="zh-CN" altLang="en-US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272143" y="120534"/>
            <a:ext cx="685800" cy="6858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0" y="1060450"/>
            <a:ext cx="10067925" cy="56553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2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1075690" y="252730"/>
            <a:ext cx="2303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02-</a:t>
            </a:r>
            <a:r>
              <a:rPr lang="zh-CN" altLang="en-US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创建项目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304528" y="186574"/>
            <a:ext cx="685800" cy="6858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6340" y="872490"/>
            <a:ext cx="7548880" cy="57435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2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1075690" y="252730"/>
            <a:ext cx="2303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03-</a:t>
            </a:r>
            <a:r>
              <a:rPr lang="zh-CN" altLang="en-US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脚本视图</a:t>
            </a:r>
            <a:endParaRPr lang="zh-CN" altLang="en-US" sz="3000" b="1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304528" y="186574"/>
            <a:ext cx="685800" cy="6858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690" y="805815"/>
            <a:ext cx="10603230" cy="59563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2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1075690" y="252730"/>
            <a:ext cx="23031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04-</a:t>
            </a:r>
            <a:r>
              <a:rPr lang="zh-CN" altLang="en-US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测试报告</a:t>
            </a:r>
            <a:endParaRPr lang="zh-CN" altLang="en-US" sz="3000" b="1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304528" y="186574"/>
            <a:ext cx="685800" cy="6858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690" y="872490"/>
            <a:ext cx="9558020" cy="58864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2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8909" y="251415"/>
            <a:ext cx="2989943" cy="47028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en-US" sz="30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63390" y="2141855"/>
            <a:ext cx="58089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测试脚本开发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en-US" altLang="zh-CN" sz="3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3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测试脚本开发</a:t>
            </a:r>
            <a:endParaRPr lang="zh-CN" altLang="en-US" sz="3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657399" y="3848631"/>
            <a:ext cx="1751033" cy="1573868"/>
            <a:chOff x="4634539" y="4060721"/>
            <a:chExt cx="1751033" cy="1573868"/>
          </a:xfrm>
        </p:grpSpPr>
        <p:sp>
          <p:nvSpPr>
            <p:cNvPr id="44" name="Freeform 8"/>
            <p:cNvSpPr/>
            <p:nvPr/>
          </p:nvSpPr>
          <p:spPr bwMode="auto">
            <a:xfrm>
              <a:off x="4634539" y="4060721"/>
              <a:ext cx="1751033" cy="1573868"/>
            </a:xfrm>
            <a:custGeom>
              <a:avLst/>
              <a:gdLst>
                <a:gd name="T0" fmla="*/ 1443 w 1443"/>
                <a:gd name="T1" fmla="*/ 457 h 1297"/>
                <a:gd name="T2" fmla="*/ 530 w 1443"/>
                <a:gd name="T3" fmla="*/ 1148 h 1297"/>
                <a:gd name="T4" fmla="*/ 647 w 1443"/>
                <a:gd name="T5" fmla="*/ 1297 h 1297"/>
                <a:gd name="T6" fmla="*/ 318 w 1443"/>
                <a:gd name="T7" fmla="*/ 1244 h 1297"/>
                <a:gd name="T8" fmla="*/ 0 w 1443"/>
                <a:gd name="T9" fmla="*/ 1202 h 1297"/>
                <a:gd name="T10" fmla="*/ 42 w 1443"/>
                <a:gd name="T11" fmla="*/ 872 h 1297"/>
                <a:gd name="T12" fmla="*/ 74 w 1443"/>
                <a:gd name="T13" fmla="*/ 553 h 1297"/>
                <a:gd name="T14" fmla="*/ 180 w 1443"/>
                <a:gd name="T15" fmla="*/ 691 h 1297"/>
                <a:gd name="T16" fmla="*/ 1093 w 1443"/>
                <a:gd name="T17" fmla="*/ 0 h 1297"/>
                <a:gd name="T18" fmla="*/ 1443 w 1443"/>
                <a:gd name="T19" fmla="*/ 457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3" h="1297">
                  <a:moveTo>
                    <a:pt x="1443" y="457"/>
                  </a:moveTo>
                  <a:lnTo>
                    <a:pt x="530" y="1148"/>
                  </a:lnTo>
                  <a:lnTo>
                    <a:pt x="647" y="1297"/>
                  </a:lnTo>
                  <a:lnTo>
                    <a:pt x="318" y="1244"/>
                  </a:lnTo>
                  <a:lnTo>
                    <a:pt x="0" y="1202"/>
                  </a:lnTo>
                  <a:lnTo>
                    <a:pt x="42" y="872"/>
                  </a:lnTo>
                  <a:lnTo>
                    <a:pt x="74" y="553"/>
                  </a:lnTo>
                  <a:lnTo>
                    <a:pt x="180" y="691"/>
                  </a:lnTo>
                  <a:lnTo>
                    <a:pt x="1093" y="0"/>
                  </a:lnTo>
                  <a:lnTo>
                    <a:pt x="1443" y="457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 rot="8546141">
              <a:off x="4695159" y="4871345"/>
              <a:ext cx="70933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05</a:t>
              </a:r>
              <a:endPara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 rot="8689124">
              <a:off x="5298716" y="4739083"/>
              <a:ext cx="322748" cy="292217"/>
              <a:chOff x="7889766" y="290514"/>
              <a:chExt cx="352425" cy="319087"/>
            </a:xfrm>
            <a:solidFill>
              <a:schemeClr val="bg1">
                <a:alpha val="80000"/>
              </a:schemeClr>
            </a:solidFill>
          </p:grpSpPr>
          <p:sp>
            <p:nvSpPr>
              <p:cNvPr id="47" name="Freeform 37"/>
              <p:cNvSpPr>
                <a:spLocks noEditPoints="1"/>
              </p:cNvSpPr>
              <p:nvPr/>
            </p:nvSpPr>
            <p:spPr bwMode="auto">
              <a:xfrm>
                <a:off x="7889766" y="488951"/>
                <a:ext cx="352425" cy="120650"/>
              </a:xfrm>
              <a:custGeom>
                <a:avLst/>
                <a:gdLst>
                  <a:gd name="T0" fmla="*/ 73 w 73"/>
                  <a:gd name="T1" fmla="*/ 20 h 25"/>
                  <a:gd name="T2" fmla="*/ 68 w 73"/>
                  <a:gd name="T3" fmla="*/ 4 h 25"/>
                  <a:gd name="T4" fmla="*/ 62 w 73"/>
                  <a:gd name="T5" fmla="*/ 0 h 25"/>
                  <a:gd name="T6" fmla="*/ 10 w 73"/>
                  <a:gd name="T7" fmla="*/ 0 h 25"/>
                  <a:gd name="T8" fmla="*/ 5 w 73"/>
                  <a:gd name="T9" fmla="*/ 4 h 25"/>
                  <a:gd name="T10" fmla="*/ 0 w 73"/>
                  <a:gd name="T11" fmla="*/ 20 h 25"/>
                  <a:gd name="T12" fmla="*/ 4 w 73"/>
                  <a:gd name="T13" fmla="*/ 25 h 25"/>
                  <a:gd name="T14" fmla="*/ 69 w 73"/>
                  <a:gd name="T15" fmla="*/ 25 h 25"/>
                  <a:gd name="T16" fmla="*/ 73 w 73"/>
                  <a:gd name="T17" fmla="*/ 20 h 25"/>
                  <a:gd name="T18" fmla="*/ 64 w 73"/>
                  <a:gd name="T19" fmla="*/ 22 h 25"/>
                  <a:gd name="T20" fmla="*/ 10 w 73"/>
                  <a:gd name="T21" fmla="*/ 22 h 25"/>
                  <a:gd name="T22" fmla="*/ 7 w 73"/>
                  <a:gd name="T23" fmla="*/ 19 h 25"/>
                  <a:gd name="T24" fmla="*/ 7 w 73"/>
                  <a:gd name="T25" fmla="*/ 17 h 25"/>
                  <a:gd name="T26" fmla="*/ 10 w 73"/>
                  <a:gd name="T27" fmla="*/ 7 h 25"/>
                  <a:gd name="T28" fmla="*/ 16 w 73"/>
                  <a:gd name="T29" fmla="*/ 2 h 25"/>
                  <a:gd name="T30" fmla="*/ 58 w 73"/>
                  <a:gd name="T31" fmla="*/ 2 h 25"/>
                  <a:gd name="T32" fmla="*/ 64 w 73"/>
                  <a:gd name="T33" fmla="*/ 7 h 25"/>
                  <a:gd name="T34" fmla="*/ 67 w 73"/>
                  <a:gd name="T35" fmla="*/ 17 h 25"/>
                  <a:gd name="T36" fmla="*/ 67 w 73"/>
                  <a:gd name="T37" fmla="*/ 19 h 25"/>
                  <a:gd name="T38" fmla="*/ 64 w 73"/>
                  <a:gd name="T39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3" h="25">
                    <a:moveTo>
                      <a:pt x="73" y="20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7" y="2"/>
                      <a:pt x="65" y="0"/>
                      <a:pt x="6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5" y="2"/>
                      <a:pt x="5" y="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3"/>
                      <a:pt x="1" y="25"/>
                      <a:pt x="4" y="25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72" y="25"/>
                      <a:pt x="73" y="23"/>
                      <a:pt x="73" y="20"/>
                    </a:cubicBezTo>
                    <a:close/>
                    <a:moveTo>
                      <a:pt x="64" y="22"/>
                    </a:moveTo>
                    <a:cubicBezTo>
                      <a:pt x="10" y="22"/>
                      <a:pt x="10" y="22"/>
                      <a:pt x="10" y="22"/>
                    </a:cubicBezTo>
                    <a:cubicBezTo>
                      <a:pt x="8" y="22"/>
                      <a:pt x="7" y="20"/>
                      <a:pt x="7" y="19"/>
                    </a:cubicBezTo>
                    <a:cubicBezTo>
                      <a:pt x="7" y="18"/>
                      <a:pt x="7" y="18"/>
                      <a:pt x="7" y="1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4"/>
                      <a:pt x="13" y="2"/>
                      <a:pt x="16" y="2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60" y="2"/>
                      <a:pt x="63" y="4"/>
                      <a:pt x="64" y="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7" y="18"/>
                      <a:pt x="67" y="18"/>
                      <a:pt x="67" y="19"/>
                    </a:cubicBezTo>
                    <a:cubicBezTo>
                      <a:pt x="67" y="21"/>
                      <a:pt x="66" y="22"/>
                      <a:pt x="64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38"/>
              <p:cNvSpPr>
                <a:spLocks noEditPoints="1"/>
              </p:cNvSpPr>
              <p:nvPr/>
            </p:nvSpPr>
            <p:spPr bwMode="auto">
              <a:xfrm>
                <a:off x="7924691" y="503239"/>
                <a:ext cx="288925" cy="85725"/>
              </a:xfrm>
              <a:custGeom>
                <a:avLst/>
                <a:gdLst>
                  <a:gd name="T0" fmla="*/ 51 w 60"/>
                  <a:gd name="T1" fmla="*/ 0 h 18"/>
                  <a:gd name="T2" fmla="*/ 9 w 60"/>
                  <a:gd name="T3" fmla="*/ 0 h 18"/>
                  <a:gd name="T4" fmla="*/ 3 w 60"/>
                  <a:gd name="T5" fmla="*/ 4 h 18"/>
                  <a:gd name="T6" fmla="*/ 0 w 60"/>
                  <a:gd name="T7" fmla="*/ 14 h 18"/>
                  <a:gd name="T8" fmla="*/ 0 w 60"/>
                  <a:gd name="T9" fmla="*/ 16 h 18"/>
                  <a:gd name="T10" fmla="*/ 3 w 60"/>
                  <a:gd name="T11" fmla="*/ 18 h 18"/>
                  <a:gd name="T12" fmla="*/ 57 w 60"/>
                  <a:gd name="T13" fmla="*/ 18 h 18"/>
                  <a:gd name="T14" fmla="*/ 60 w 60"/>
                  <a:gd name="T15" fmla="*/ 16 h 18"/>
                  <a:gd name="T16" fmla="*/ 59 w 60"/>
                  <a:gd name="T17" fmla="*/ 14 h 18"/>
                  <a:gd name="T18" fmla="*/ 56 w 60"/>
                  <a:gd name="T19" fmla="*/ 4 h 18"/>
                  <a:gd name="T20" fmla="*/ 51 w 60"/>
                  <a:gd name="T21" fmla="*/ 0 h 18"/>
                  <a:gd name="T22" fmla="*/ 34 w 60"/>
                  <a:gd name="T23" fmla="*/ 16 h 18"/>
                  <a:gd name="T24" fmla="*/ 25 w 60"/>
                  <a:gd name="T25" fmla="*/ 16 h 18"/>
                  <a:gd name="T26" fmla="*/ 23 w 60"/>
                  <a:gd name="T27" fmla="*/ 14 h 18"/>
                  <a:gd name="T28" fmla="*/ 23 w 60"/>
                  <a:gd name="T29" fmla="*/ 14 h 18"/>
                  <a:gd name="T30" fmla="*/ 23 w 60"/>
                  <a:gd name="T31" fmla="*/ 13 h 18"/>
                  <a:gd name="T32" fmla="*/ 26 w 60"/>
                  <a:gd name="T33" fmla="*/ 11 h 18"/>
                  <a:gd name="T34" fmla="*/ 33 w 60"/>
                  <a:gd name="T35" fmla="*/ 11 h 18"/>
                  <a:gd name="T36" fmla="*/ 36 w 60"/>
                  <a:gd name="T37" fmla="*/ 13 h 18"/>
                  <a:gd name="T38" fmla="*/ 36 w 60"/>
                  <a:gd name="T39" fmla="*/ 14 h 18"/>
                  <a:gd name="T40" fmla="*/ 36 w 60"/>
                  <a:gd name="T41" fmla="*/ 14 h 18"/>
                  <a:gd name="T42" fmla="*/ 36 w 60"/>
                  <a:gd name="T43" fmla="*/ 14 h 18"/>
                  <a:gd name="T44" fmla="*/ 36 w 60"/>
                  <a:gd name="T45" fmla="*/ 14 h 18"/>
                  <a:gd name="T46" fmla="*/ 34 w 60"/>
                  <a:gd name="T4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0" h="18">
                    <a:moveTo>
                      <a:pt x="51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6"/>
                    </a:cubicBezTo>
                    <a:cubicBezTo>
                      <a:pt x="0" y="17"/>
                      <a:pt x="1" y="18"/>
                      <a:pt x="3" y="18"/>
                    </a:cubicBezTo>
                    <a:cubicBezTo>
                      <a:pt x="57" y="18"/>
                      <a:pt x="57" y="18"/>
                      <a:pt x="57" y="18"/>
                    </a:cubicBezTo>
                    <a:cubicBezTo>
                      <a:pt x="58" y="18"/>
                      <a:pt x="60" y="17"/>
                      <a:pt x="60" y="16"/>
                    </a:cubicBezTo>
                    <a:cubicBezTo>
                      <a:pt x="60" y="15"/>
                      <a:pt x="60" y="15"/>
                      <a:pt x="59" y="14"/>
                    </a:cubicBezTo>
                    <a:cubicBezTo>
                      <a:pt x="56" y="4"/>
                      <a:pt x="56" y="4"/>
                      <a:pt x="56" y="4"/>
                    </a:cubicBezTo>
                    <a:cubicBezTo>
                      <a:pt x="56" y="2"/>
                      <a:pt x="53" y="0"/>
                      <a:pt x="51" y="0"/>
                    </a:cubicBezTo>
                    <a:close/>
                    <a:moveTo>
                      <a:pt x="34" y="16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16"/>
                      <a:pt x="23" y="15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2"/>
                      <a:pt x="25" y="11"/>
                      <a:pt x="26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11"/>
                      <a:pt x="35" y="12"/>
                      <a:pt x="36" y="13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5"/>
                      <a:pt x="35" y="16"/>
                      <a:pt x="34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9"/>
              <p:cNvSpPr/>
              <p:nvPr/>
            </p:nvSpPr>
            <p:spPr bwMode="auto">
              <a:xfrm>
                <a:off x="7918341" y="498476"/>
                <a:ext cx="295275" cy="95250"/>
              </a:xfrm>
              <a:custGeom>
                <a:avLst/>
                <a:gdLst>
                  <a:gd name="T0" fmla="*/ 61 w 61"/>
                  <a:gd name="T1" fmla="*/ 15 h 20"/>
                  <a:gd name="T2" fmla="*/ 61 w 61"/>
                  <a:gd name="T3" fmla="*/ 15 h 20"/>
                  <a:gd name="T4" fmla="*/ 58 w 61"/>
                  <a:gd name="T5" fmla="*/ 20 h 20"/>
                  <a:gd name="T6" fmla="*/ 4 w 61"/>
                  <a:gd name="T7" fmla="*/ 20 h 20"/>
                  <a:gd name="T8" fmla="*/ 1 w 61"/>
                  <a:gd name="T9" fmla="*/ 15 h 20"/>
                  <a:gd name="T10" fmla="*/ 4 w 61"/>
                  <a:gd name="T11" fmla="*/ 5 h 20"/>
                  <a:gd name="T12" fmla="*/ 10 w 61"/>
                  <a:gd name="T13" fmla="*/ 1 h 20"/>
                  <a:gd name="T14" fmla="*/ 52 w 61"/>
                  <a:gd name="T15" fmla="*/ 1 h 20"/>
                  <a:gd name="T16" fmla="*/ 57 w 61"/>
                  <a:gd name="T17" fmla="*/ 5 h 20"/>
                  <a:gd name="T18" fmla="*/ 61 w 61"/>
                  <a:gd name="T19" fmla="*/ 15 h 20"/>
                  <a:gd name="T20" fmla="*/ 61 w 61"/>
                  <a:gd name="T21" fmla="*/ 15 h 20"/>
                  <a:gd name="T22" fmla="*/ 58 w 61"/>
                  <a:gd name="T23" fmla="*/ 5 h 20"/>
                  <a:gd name="T24" fmla="*/ 52 w 61"/>
                  <a:gd name="T25" fmla="*/ 0 h 20"/>
                  <a:gd name="T26" fmla="*/ 10 w 61"/>
                  <a:gd name="T27" fmla="*/ 0 h 20"/>
                  <a:gd name="T28" fmla="*/ 4 w 61"/>
                  <a:gd name="T29" fmla="*/ 5 h 20"/>
                  <a:gd name="T30" fmla="*/ 1 w 61"/>
                  <a:gd name="T31" fmla="*/ 15 h 20"/>
                  <a:gd name="T32" fmla="*/ 1 w 61"/>
                  <a:gd name="T33" fmla="*/ 17 h 20"/>
                  <a:gd name="T34" fmla="*/ 4 w 61"/>
                  <a:gd name="T35" fmla="*/ 20 h 20"/>
                  <a:gd name="T36" fmla="*/ 58 w 61"/>
                  <a:gd name="T37" fmla="*/ 20 h 20"/>
                  <a:gd name="T38" fmla="*/ 61 w 61"/>
                  <a:gd name="T39" fmla="*/ 17 h 20"/>
                  <a:gd name="T40" fmla="*/ 61 w 61"/>
                  <a:gd name="T41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1" h="20">
                    <a:moveTo>
                      <a:pt x="61" y="15"/>
                    </a:move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8"/>
                      <a:pt x="60" y="20"/>
                      <a:pt x="58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2" y="20"/>
                      <a:pt x="0" y="18"/>
                      <a:pt x="1" y="1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3"/>
                      <a:pt x="7" y="1"/>
                      <a:pt x="10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4" y="1"/>
                      <a:pt x="57" y="3"/>
                      <a:pt x="57" y="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58" y="5"/>
                      <a:pt x="58" y="5"/>
                      <a:pt x="58" y="5"/>
                    </a:cubicBezTo>
                    <a:cubicBezTo>
                      <a:pt x="57" y="2"/>
                      <a:pt x="54" y="0"/>
                      <a:pt x="5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7" y="0"/>
                      <a:pt x="5" y="2"/>
                      <a:pt x="4" y="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6"/>
                      <a:pt x="1" y="17"/>
                    </a:cubicBezTo>
                    <a:cubicBezTo>
                      <a:pt x="1" y="18"/>
                      <a:pt x="2" y="20"/>
                      <a:pt x="4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0" y="20"/>
                      <a:pt x="61" y="19"/>
                      <a:pt x="61" y="17"/>
                    </a:cubicBezTo>
                    <a:cubicBezTo>
                      <a:pt x="61" y="16"/>
                      <a:pt x="61" y="16"/>
                      <a:pt x="61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40"/>
              <p:cNvSpPr/>
              <p:nvPr/>
            </p:nvSpPr>
            <p:spPr bwMode="auto">
              <a:xfrm>
                <a:off x="8034229" y="555626"/>
                <a:ext cx="63500" cy="19050"/>
              </a:xfrm>
              <a:custGeom>
                <a:avLst/>
                <a:gdLst>
                  <a:gd name="T0" fmla="*/ 10 w 13"/>
                  <a:gd name="T1" fmla="*/ 0 h 4"/>
                  <a:gd name="T2" fmla="*/ 3 w 13"/>
                  <a:gd name="T3" fmla="*/ 0 h 4"/>
                  <a:gd name="T4" fmla="*/ 3 w 13"/>
                  <a:gd name="T5" fmla="*/ 0 h 4"/>
                  <a:gd name="T6" fmla="*/ 1 w 13"/>
                  <a:gd name="T7" fmla="*/ 2 h 4"/>
                  <a:gd name="T8" fmla="*/ 0 w 13"/>
                  <a:gd name="T9" fmla="*/ 3 h 4"/>
                  <a:gd name="T10" fmla="*/ 0 w 13"/>
                  <a:gd name="T11" fmla="*/ 3 h 4"/>
                  <a:gd name="T12" fmla="*/ 2 w 13"/>
                  <a:gd name="T13" fmla="*/ 4 h 4"/>
                  <a:gd name="T14" fmla="*/ 11 w 13"/>
                  <a:gd name="T15" fmla="*/ 4 h 4"/>
                  <a:gd name="T16" fmla="*/ 13 w 13"/>
                  <a:gd name="T17" fmla="*/ 3 h 4"/>
                  <a:gd name="T18" fmla="*/ 13 w 13"/>
                  <a:gd name="T19" fmla="*/ 3 h 4"/>
                  <a:gd name="T20" fmla="*/ 12 w 13"/>
                  <a:gd name="T21" fmla="*/ 2 h 4"/>
                  <a:gd name="T22" fmla="*/ 10 w 13"/>
                  <a:gd name="T2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" h="4">
                    <a:moveTo>
                      <a:pt x="1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2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4"/>
                      <a:pt x="13" y="4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41"/>
              <p:cNvSpPr/>
              <p:nvPr/>
            </p:nvSpPr>
            <p:spPr bwMode="auto">
              <a:xfrm>
                <a:off x="8034229" y="555626"/>
                <a:ext cx="63500" cy="23813"/>
              </a:xfrm>
              <a:custGeom>
                <a:avLst/>
                <a:gdLst>
                  <a:gd name="T0" fmla="*/ 13 w 13"/>
                  <a:gd name="T1" fmla="*/ 3 h 5"/>
                  <a:gd name="T2" fmla="*/ 11 w 13"/>
                  <a:gd name="T3" fmla="*/ 5 h 5"/>
                  <a:gd name="T4" fmla="*/ 2 w 13"/>
                  <a:gd name="T5" fmla="*/ 5 h 5"/>
                  <a:gd name="T6" fmla="*/ 0 w 13"/>
                  <a:gd name="T7" fmla="*/ 3 h 5"/>
                  <a:gd name="T8" fmla="*/ 0 w 13"/>
                  <a:gd name="T9" fmla="*/ 2 h 5"/>
                  <a:gd name="T10" fmla="*/ 3 w 13"/>
                  <a:gd name="T11" fmla="*/ 0 h 5"/>
                  <a:gd name="T12" fmla="*/ 10 w 13"/>
                  <a:gd name="T13" fmla="*/ 0 h 5"/>
                  <a:gd name="T14" fmla="*/ 12 w 13"/>
                  <a:gd name="T15" fmla="*/ 2 h 5"/>
                  <a:gd name="T16" fmla="*/ 13 w 13"/>
                  <a:gd name="T17" fmla="*/ 3 h 5"/>
                  <a:gd name="T18" fmla="*/ 13 w 13"/>
                  <a:gd name="T19" fmla="*/ 3 h 5"/>
                  <a:gd name="T20" fmla="*/ 13 w 13"/>
                  <a:gd name="T21" fmla="*/ 2 h 5"/>
                  <a:gd name="T22" fmla="*/ 10 w 13"/>
                  <a:gd name="T23" fmla="*/ 0 h 5"/>
                  <a:gd name="T24" fmla="*/ 3 w 13"/>
                  <a:gd name="T25" fmla="*/ 0 h 5"/>
                  <a:gd name="T26" fmla="*/ 0 w 13"/>
                  <a:gd name="T27" fmla="*/ 2 h 5"/>
                  <a:gd name="T28" fmla="*/ 0 w 13"/>
                  <a:gd name="T29" fmla="*/ 3 h 5"/>
                  <a:gd name="T30" fmla="*/ 0 w 13"/>
                  <a:gd name="T31" fmla="*/ 3 h 5"/>
                  <a:gd name="T32" fmla="*/ 2 w 13"/>
                  <a:gd name="T33" fmla="*/ 5 h 5"/>
                  <a:gd name="T34" fmla="*/ 11 w 13"/>
                  <a:gd name="T35" fmla="*/ 5 h 5"/>
                  <a:gd name="T36" fmla="*/ 13 w 13"/>
                  <a:gd name="T37" fmla="*/ 3 h 5"/>
                  <a:gd name="T38" fmla="*/ 13 w 13"/>
                  <a:gd name="T3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" h="5">
                    <a:moveTo>
                      <a:pt x="13" y="3"/>
                    </a:moveTo>
                    <a:cubicBezTo>
                      <a:pt x="13" y="4"/>
                      <a:pt x="12" y="5"/>
                      <a:pt x="1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2" y="1"/>
                      <a:pt x="12" y="2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5"/>
                      <a:pt x="13" y="4"/>
                      <a:pt x="13" y="3"/>
                    </a:cubicBezTo>
                    <a:cubicBezTo>
                      <a:pt x="13" y="3"/>
                      <a:pt x="13" y="3"/>
                      <a:pt x="1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42"/>
              <p:cNvSpPr>
                <a:spLocks noEditPoints="1"/>
              </p:cNvSpPr>
              <p:nvPr/>
            </p:nvSpPr>
            <p:spPr bwMode="auto">
              <a:xfrm>
                <a:off x="7918341" y="290514"/>
                <a:ext cx="295275" cy="193675"/>
              </a:xfrm>
              <a:custGeom>
                <a:avLst/>
                <a:gdLst>
                  <a:gd name="T0" fmla="*/ 0 w 186"/>
                  <a:gd name="T1" fmla="*/ 0 h 122"/>
                  <a:gd name="T2" fmla="*/ 0 w 186"/>
                  <a:gd name="T3" fmla="*/ 122 h 122"/>
                  <a:gd name="T4" fmla="*/ 186 w 186"/>
                  <a:gd name="T5" fmla="*/ 122 h 122"/>
                  <a:gd name="T6" fmla="*/ 186 w 186"/>
                  <a:gd name="T7" fmla="*/ 0 h 122"/>
                  <a:gd name="T8" fmla="*/ 0 w 186"/>
                  <a:gd name="T9" fmla="*/ 0 h 122"/>
                  <a:gd name="T10" fmla="*/ 167 w 186"/>
                  <a:gd name="T11" fmla="*/ 106 h 122"/>
                  <a:gd name="T12" fmla="*/ 19 w 186"/>
                  <a:gd name="T13" fmla="*/ 106 h 122"/>
                  <a:gd name="T14" fmla="*/ 19 w 186"/>
                  <a:gd name="T15" fmla="*/ 15 h 122"/>
                  <a:gd name="T16" fmla="*/ 167 w 186"/>
                  <a:gd name="T17" fmla="*/ 15 h 122"/>
                  <a:gd name="T18" fmla="*/ 167 w 186"/>
                  <a:gd name="T19" fmla="*/ 106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122">
                    <a:moveTo>
                      <a:pt x="0" y="0"/>
                    </a:moveTo>
                    <a:lnTo>
                      <a:pt x="0" y="122"/>
                    </a:lnTo>
                    <a:lnTo>
                      <a:pt x="186" y="122"/>
                    </a:lnTo>
                    <a:lnTo>
                      <a:pt x="186" y="0"/>
                    </a:lnTo>
                    <a:lnTo>
                      <a:pt x="0" y="0"/>
                    </a:lnTo>
                    <a:close/>
                    <a:moveTo>
                      <a:pt x="167" y="106"/>
                    </a:moveTo>
                    <a:lnTo>
                      <a:pt x="19" y="106"/>
                    </a:lnTo>
                    <a:lnTo>
                      <a:pt x="19" y="15"/>
                    </a:lnTo>
                    <a:lnTo>
                      <a:pt x="167" y="15"/>
                    </a:lnTo>
                    <a:lnTo>
                      <a:pt x="167" y="1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5784255" y="3667590"/>
            <a:ext cx="1573868" cy="1778820"/>
            <a:chOff x="5761395" y="3879680"/>
            <a:chExt cx="1573868" cy="1778820"/>
          </a:xfrm>
        </p:grpSpPr>
        <p:sp>
          <p:nvSpPr>
            <p:cNvPr id="54" name="Freeform 8"/>
            <p:cNvSpPr/>
            <p:nvPr/>
          </p:nvSpPr>
          <p:spPr bwMode="auto">
            <a:xfrm rot="17395988">
              <a:off x="5672812" y="3968262"/>
              <a:ext cx="1751033" cy="1573868"/>
            </a:xfrm>
            <a:custGeom>
              <a:avLst/>
              <a:gdLst>
                <a:gd name="T0" fmla="*/ 1443 w 1443"/>
                <a:gd name="T1" fmla="*/ 457 h 1297"/>
                <a:gd name="T2" fmla="*/ 530 w 1443"/>
                <a:gd name="T3" fmla="*/ 1148 h 1297"/>
                <a:gd name="T4" fmla="*/ 647 w 1443"/>
                <a:gd name="T5" fmla="*/ 1297 h 1297"/>
                <a:gd name="T6" fmla="*/ 318 w 1443"/>
                <a:gd name="T7" fmla="*/ 1244 h 1297"/>
                <a:gd name="T8" fmla="*/ 0 w 1443"/>
                <a:gd name="T9" fmla="*/ 1202 h 1297"/>
                <a:gd name="T10" fmla="*/ 42 w 1443"/>
                <a:gd name="T11" fmla="*/ 872 h 1297"/>
                <a:gd name="T12" fmla="*/ 74 w 1443"/>
                <a:gd name="T13" fmla="*/ 553 h 1297"/>
                <a:gd name="T14" fmla="*/ 180 w 1443"/>
                <a:gd name="T15" fmla="*/ 691 h 1297"/>
                <a:gd name="T16" fmla="*/ 1093 w 1443"/>
                <a:gd name="T17" fmla="*/ 0 h 1297"/>
                <a:gd name="T18" fmla="*/ 1443 w 1443"/>
                <a:gd name="T19" fmla="*/ 457 h 1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3" h="1297">
                  <a:moveTo>
                    <a:pt x="1443" y="457"/>
                  </a:moveTo>
                  <a:lnTo>
                    <a:pt x="530" y="1148"/>
                  </a:lnTo>
                  <a:lnTo>
                    <a:pt x="647" y="1297"/>
                  </a:lnTo>
                  <a:lnTo>
                    <a:pt x="318" y="1244"/>
                  </a:lnTo>
                  <a:lnTo>
                    <a:pt x="0" y="1202"/>
                  </a:lnTo>
                  <a:lnTo>
                    <a:pt x="42" y="872"/>
                  </a:lnTo>
                  <a:lnTo>
                    <a:pt x="74" y="553"/>
                  </a:lnTo>
                  <a:lnTo>
                    <a:pt x="180" y="691"/>
                  </a:lnTo>
                  <a:lnTo>
                    <a:pt x="1093" y="0"/>
                  </a:lnTo>
                  <a:lnTo>
                    <a:pt x="1443" y="457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 rot="4366594">
              <a:off x="6345991" y="4975526"/>
              <a:ext cx="720788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04</a:t>
              </a:r>
              <a:endPara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 rot="4320592">
              <a:off x="6432930" y="4682440"/>
              <a:ext cx="285165" cy="274553"/>
              <a:chOff x="7273816" y="285751"/>
              <a:chExt cx="341313" cy="328613"/>
            </a:xfrm>
            <a:solidFill>
              <a:schemeClr val="bg1">
                <a:alpha val="80000"/>
              </a:schemeClr>
            </a:solidFill>
          </p:grpSpPr>
          <p:sp>
            <p:nvSpPr>
              <p:cNvPr id="57" name="Freeform 62"/>
              <p:cNvSpPr>
                <a:spLocks noEditPoints="1"/>
              </p:cNvSpPr>
              <p:nvPr/>
            </p:nvSpPr>
            <p:spPr bwMode="auto">
              <a:xfrm>
                <a:off x="7273816" y="285751"/>
                <a:ext cx="341313" cy="255588"/>
              </a:xfrm>
              <a:custGeom>
                <a:avLst/>
                <a:gdLst>
                  <a:gd name="T0" fmla="*/ 1 w 71"/>
                  <a:gd name="T1" fmla="*/ 53 h 53"/>
                  <a:gd name="T2" fmla="*/ 0 w 71"/>
                  <a:gd name="T3" fmla="*/ 53 h 53"/>
                  <a:gd name="T4" fmla="*/ 0 w 71"/>
                  <a:gd name="T5" fmla="*/ 52 h 53"/>
                  <a:gd name="T6" fmla="*/ 0 w 71"/>
                  <a:gd name="T7" fmla="*/ 1 h 53"/>
                  <a:gd name="T8" fmla="*/ 0 w 71"/>
                  <a:gd name="T9" fmla="*/ 0 h 53"/>
                  <a:gd name="T10" fmla="*/ 1 w 71"/>
                  <a:gd name="T11" fmla="*/ 0 h 53"/>
                  <a:gd name="T12" fmla="*/ 69 w 71"/>
                  <a:gd name="T13" fmla="*/ 0 h 53"/>
                  <a:gd name="T14" fmla="*/ 70 w 71"/>
                  <a:gd name="T15" fmla="*/ 0 h 53"/>
                  <a:gd name="T16" fmla="*/ 71 w 71"/>
                  <a:gd name="T17" fmla="*/ 1 h 53"/>
                  <a:gd name="T18" fmla="*/ 71 w 71"/>
                  <a:gd name="T19" fmla="*/ 52 h 53"/>
                  <a:gd name="T20" fmla="*/ 70 w 71"/>
                  <a:gd name="T21" fmla="*/ 53 h 53"/>
                  <a:gd name="T22" fmla="*/ 69 w 71"/>
                  <a:gd name="T23" fmla="*/ 53 h 53"/>
                  <a:gd name="T24" fmla="*/ 1 w 71"/>
                  <a:gd name="T25" fmla="*/ 53 h 53"/>
                  <a:gd name="T26" fmla="*/ 69 w 71"/>
                  <a:gd name="T27" fmla="*/ 52 h 53"/>
                  <a:gd name="T28" fmla="*/ 69 w 71"/>
                  <a:gd name="T29" fmla="*/ 50 h 53"/>
                  <a:gd name="T30" fmla="*/ 69 w 71"/>
                  <a:gd name="T31" fmla="*/ 52 h 53"/>
                  <a:gd name="T32" fmla="*/ 2 w 71"/>
                  <a:gd name="T33" fmla="*/ 50 h 53"/>
                  <a:gd name="T34" fmla="*/ 68 w 71"/>
                  <a:gd name="T35" fmla="*/ 50 h 53"/>
                  <a:gd name="T36" fmla="*/ 68 w 71"/>
                  <a:gd name="T37" fmla="*/ 3 h 53"/>
                  <a:gd name="T38" fmla="*/ 2 w 71"/>
                  <a:gd name="T39" fmla="*/ 3 h 53"/>
                  <a:gd name="T40" fmla="*/ 2 w 71"/>
                  <a:gd name="T41" fmla="*/ 5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1" h="53">
                    <a:moveTo>
                      <a:pt x="1" y="53"/>
                    </a:moveTo>
                    <a:cubicBezTo>
                      <a:pt x="0" y="53"/>
                      <a:pt x="0" y="53"/>
                      <a:pt x="0" y="53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70" y="0"/>
                      <a:pt x="70" y="0"/>
                      <a:pt x="70" y="0"/>
                    </a:cubicBezTo>
                    <a:cubicBezTo>
                      <a:pt x="71" y="1"/>
                      <a:pt x="71" y="1"/>
                      <a:pt x="71" y="1"/>
                    </a:cubicBezTo>
                    <a:cubicBezTo>
                      <a:pt x="71" y="52"/>
                      <a:pt x="71" y="52"/>
                      <a:pt x="71" y="52"/>
                    </a:cubicBezTo>
                    <a:cubicBezTo>
                      <a:pt x="71" y="52"/>
                      <a:pt x="71" y="52"/>
                      <a:pt x="70" y="53"/>
                    </a:cubicBezTo>
                    <a:cubicBezTo>
                      <a:pt x="70" y="53"/>
                      <a:pt x="70" y="53"/>
                      <a:pt x="69" y="53"/>
                    </a:cubicBezTo>
                    <a:lnTo>
                      <a:pt x="1" y="53"/>
                    </a:lnTo>
                    <a:close/>
                    <a:moveTo>
                      <a:pt x="69" y="52"/>
                    </a:moveTo>
                    <a:cubicBezTo>
                      <a:pt x="69" y="50"/>
                      <a:pt x="69" y="50"/>
                      <a:pt x="69" y="50"/>
                    </a:cubicBezTo>
                    <a:lnTo>
                      <a:pt x="69" y="52"/>
                    </a:lnTo>
                    <a:close/>
                    <a:moveTo>
                      <a:pt x="2" y="50"/>
                    </a:moveTo>
                    <a:cubicBezTo>
                      <a:pt x="68" y="50"/>
                      <a:pt x="68" y="50"/>
                      <a:pt x="68" y="50"/>
                    </a:cubicBezTo>
                    <a:cubicBezTo>
                      <a:pt x="68" y="3"/>
                      <a:pt x="68" y="3"/>
                      <a:pt x="68" y="3"/>
                    </a:cubicBezTo>
                    <a:cubicBezTo>
                      <a:pt x="2" y="3"/>
                      <a:pt x="2" y="3"/>
                      <a:pt x="2" y="3"/>
                    </a:cubicBezTo>
                    <a:lnTo>
                      <a:pt x="2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63"/>
              <p:cNvSpPr>
                <a:spLocks noEditPoints="1"/>
              </p:cNvSpPr>
              <p:nvPr/>
            </p:nvSpPr>
            <p:spPr bwMode="auto">
              <a:xfrm>
                <a:off x="7297629" y="304801"/>
                <a:ext cx="288925" cy="217488"/>
              </a:xfrm>
              <a:custGeom>
                <a:avLst/>
                <a:gdLst>
                  <a:gd name="T0" fmla="*/ 6 w 182"/>
                  <a:gd name="T1" fmla="*/ 137 h 137"/>
                  <a:gd name="T2" fmla="*/ 3 w 182"/>
                  <a:gd name="T3" fmla="*/ 134 h 137"/>
                  <a:gd name="T4" fmla="*/ 0 w 182"/>
                  <a:gd name="T5" fmla="*/ 134 h 137"/>
                  <a:gd name="T6" fmla="*/ 0 w 182"/>
                  <a:gd name="T7" fmla="*/ 3 h 137"/>
                  <a:gd name="T8" fmla="*/ 3 w 182"/>
                  <a:gd name="T9" fmla="*/ 0 h 137"/>
                  <a:gd name="T10" fmla="*/ 6 w 182"/>
                  <a:gd name="T11" fmla="*/ 0 h 137"/>
                  <a:gd name="T12" fmla="*/ 179 w 182"/>
                  <a:gd name="T13" fmla="*/ 0 h 137"/>
                  <a:gd name="T14" fmla="*/ 182 w 182"/>
                  <a:gd name="T15" fmla="*/ 0 h 137"/>
                  <a:gd name="T16" fmla="*/ 182 w 182"/>
                  <a:gd name="T17" fmla="*/ 3 h 137"/>
                  <a:gd name="T18" fmla="*/ 182 w 182"/>
                  <a:gd name="T19" fmla="*/ 134 h 137"/>
                  <a:gd name="T20" fmla="*/ 182 w 182"/>
                  <a:gd name="T21" fmla="*/ 134 h 137"/>
                  <a:gd name="T22" fmla="*/ 179 w 182"/>
                  <a:gd name="T23" fmla="*/ 137 h 137"/>
                  <a:gd name="T24" fmla="*/ 6 w 182"/>
                  <a:gd name="T25" fmla="*/ 137 h 137"/>
                  <a:gd name="T26" fmla="*/ 179 w 182"/>
                  <a:gd name="T27" fmla="*/ 134 h 137"/>
                  <a:gd name="T28" fmla="*/ 179 w 182"/>
                  <a:gd name="T29" fmla="*/ 128 h 137"/>
                  <a:gd name="T30" fmla="*/ 179 w 182"/>
                  <a:gd name="T31" fmla="*/ 134 h 137"/>
                  <a:gd name="T32" fmla="*/ 9 w 182"/>
                  <a:gd name="T33" fmla="*/ 128 h 137"/>
                  <a:gd name="T34" fmla="*/ 176 w 182"/>
                  <a:gd name="T35" fmla="*/ 128 h 137"/>
                  <a:gd name="T36" fmla="*/ 176 w 182"/>
                  <a:gd name="T37" fmla="*/ 6 h 137"/>
                  <a:gd name="T38" fmla="*/ 9 w 182"/>
                  <a:gd name="T39" fmla="*/ 6 h 137"/>
                  <a:gd name="T40" fmla="*/ 9 w 182"/>
                  <a:gd name="T41" fmla="*/ 12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2" h="137">
                    <a:moveTo>
                      <a:pt x="6" y="137"/>
                    </a:moveTo>
                    <a:lnTo>
                      <a:pt x="3" y="134"/>
                    </a:lnTo>
                    <a:lnTo>
                      <a:pt x="0" y="134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179" y="0"/>
                    </a:lnTo>
                    <a:lnTo>
                      <a:pt x="182" y="0"/>
                    </a:lnTo>
                    <a:lnTo>
                      <a:pt x="182" y="3"/>
                    </a:lnTo>
                    <a:lnTo>
                      <a:pt x="182" y="134"/>
                    </a:lnTo>
                    <a:lnTo>
                      <a:pt x="182" y="134"/>
                    </a:lnTo>
                    <a:lnTo>
                      <a:pt x="179" y="137"/>
                    </a:lnTo>
                    <a:lnTo>
                      <a:pt x="6" y="137"/>
                    </a:lnTo>
                    <a:close/>
                    <a:moveTo>
                      <a:pt x="179" y="134"/>
                    </a:moveTo>
                    <a:lnTo>
                      <a:pt x="179" y="128"/>
                    </a:lnTo>
                    <a:lnTo>
                      <a:pt x="179" y="134"/>
                    </a:lnTo>
                    <a:close/>
                    <a:moveTo>
                      <a:pt x="9" y="128"/>
                    </a:moveTo>
                    <a:lnTo>
                      <a:pt x="176" y="128"/>
                    </a:lnTo>
                    <a:lnTo>
                      <a:pt x="176" y="6"/>
                    </a:lnTo>
                    <a:lnTo>
                      <a:pt x="9" y="6"/>
                    </a:lnTo>
                    <a:lnTo>
                      <a:pt x="9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64"/>
              <p:cNvSpPr>
                <a:spLocks noEditPoints="1"/>
              </p:cNvSpPr>
              <p:nvPr/>
            </p:nvSpPr>
            <p:spPr bwMode="auto">
              <a:xfrm>
                <a:off x="7278579" y="569914"/>
                <a:ext cx="327025" cy="44450"/>
              </a:xfrm>
              <a:custGeom>
                <a:avLst/>
                <a:gdLst>
                  <a:gd name="T0" fmla="*/ 2 w 68"/>
                  <a:gd name="T1" fmla="*/ 9 h 9"/>
                  <a:gd name="T2" fmla="*/ 1 w 68"/>
                  <a:gd name="T3" fmla="*/ 9 h 9"/>
                  <a:gd name="T4" fmla="*/ 0 w 68"/>
                  <a:gd name="T5" fmla="*/ 8 h 9"/>
                  <a:gd name="T6" fmla="*/ 0 w 68"/>
                  <a:gd name="T7" fmla="*/ 1 h 9"/>
                  <a:gd name="T8" fmla="*/ 1 w 68"/>
                  <a:gd name="T9" fmla="*/ 1 h 9"/>
                  <a:gd name="T10" fmla="*/ 2 w 68"/>
                  <a:gd name="T11" fmla="*/ 0 h 9"/>
                  <a:gd name="T12" fmla="*/ 66 w 68"/>
                  <a:gd name="T13" fmla="*/ 0 h 9"/>
                  <a:gd name="T14" fmla="*/ 68 w 68"/>
                  <a:gd name="T15" fmla="*/ 1 h 9"/>
                  <a:gd name="T16" fmla="*/ 68 w 68"/>
                  <a:gd name="T17" fmla="*/ 1 h 9"/>
                  <a:gd name="T18" fmla="*/ 68 w 68"/>
                  <a:gd name="T19" fmla="*/ 8 h 9"/>
                  <a:gd name="T20" fmla="*/ 68 w 68"/>
                  <a:gd name="T21" fmla="*/ 9 h 9"/>
                  <a:gd name="T22" fmla="*/ 66 w 68"/>
                  <a:gd name="T23" fmla="*/ 9 h 9"/>
                  <a:gd name="T24" fmla="*/ 2 w 68"/>
                  <a:gd name="T25" fmla="*/ 9 h 9"/>
                  <a:gd name="T26" fmla="*/ 66 w 68"/>
                  <a:gd name="T27" fmla="*/ 8 h 9"/>
                  <a:gd name="T28" fmla="*/ 66 w 68"/>
                  <a:gd name="T29" fmla="*/ 7 h 9"/>
                  <a:gd name="T30" fmla="*/ 66 w 68"/>
                  <a:gd name="T31" fmla="*/ 8 h 9"/>
                  <a:gd name="T32" fmla="*/ 5 w 68"/>
                  <a:gd name="T33" fmla="*/ 7 h 9"/>
                  <a:gd name="T34" fmla="*/ 64 w 68"/>
                  <a:gd name="T35" fmla="*/ 7 h 9"/>
                  <a:gd name="T36" fmla="*/ 64 w 68"/>
                  <a:gd name="T37" fmla="*/ 2 h 9"/>
                  <a:gd name="T38" fmla="*/ 5 w 68"/>
                  <a:gd name="T39" fmla="*/ 2 h 9"/>
                  <a:gd name="T40" fmla="*/ 5 w 68"/>
                  <a:gd name="T4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9">
                    <a:moveTo>
                      <a:pt x="2" y="9"/>
                    </a:moveTo>
                    <a:cubicBezTo>
                      <a:pt x="2" y="9"/>
                      <a:pt x="1" y="9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7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8"/>
                      <a:pt x="68" y="8"/>
                      <a:pt x="68" y="9"/>
                    </a:cubicBezTo>
                    <a:cubicBezTo>
                      <a:pt x="67" y="9"/>
                      <a:pt x="67" y="9"/>
                      <a:pt x="66" y="9"/>
                    </a:cubicBezTo>
                    <a:lnTo>
                      <a:pt x="2" y="9"/>
                    </a:lnTo>
                    <a:close/>
                    <a:moveTo>
                      <a:pt x="66" y="8"/>
                    </a:moveTo>
                    <a:cubicBezTo>
                      <a:pt x="66" y="7"/>
                      <a:pt x="66" y="7"/>
                      <a:pt x="66" y="7"/>
                    </a:cubicBezTo>
                    <a:lnTo>
                      <a:pt x="66" y="8"/>
                    </a:lnTo>
                    <a:close/>
                    <a:moveTo>
                      <a:pt x="5" y="7"/>
                    </a:moveTo>
                    <a:cubicBezTo>
                      <a:pt x="64" y="7"/>
                      <a:pt x="64" y="7"/>
                      <a:pt x="64" y="7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5" y="2"/>
                      <a:pt x="5" y="2"/>
                      <a:pt x="5" y="2"/>
                    </a:cubicBez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65"/>
              <p:cNvSpPr>
                <a:spLocks noEditPoints="1"/>
              </p:cNvSpPr>
              <p:nvPr/>
            </p:nvSpPr>
            <p:spPr bwMode="auto">
              <a:xfrm>
                <a:off x="7354779" y="546101"/>
                <a:ext cx="179388" cy="23813"/>
              </a:xfrm>
              <a:custGeom>
                <a:avLst/>
                <a:gdLst>
                  <a:gd name="T0" fmla="*/ 3 w 113"/>
                  <a:gd name="T1" fmla="*/ 15 h 15"/>
                  <a:gd name="T2" fmla="*/ 0 w 113"/>
                  <a:gd name="T3" fmla="*/ 12 h 15"/>
                  <a:gd name="T4" fmla="*/ 0 w 113"/>
                  <a:gd name="T5" fmla="*/ 12 h 15"/>
                  <a:gd name="T6" fmla="*/ 0 w 113"/>
                  <a:gd name="T7" fmla="*/ 0 h 15"/>
                  <a:gd name="T8" fmla="*/ 0 w 113"/>
                  <a:gd name="T9" fmla="*/ 0 h 15"/>
                  <a:gd name="T10" fmla="*/ 3 w 113"/>
                  <a:gd name="T11" fmla="*/ 0 h 15"/>
                  <a:gd name="T12" fmla="*/ 110 w 113"/>
                  <a:gd name="T13" fmla="*/ 0 h 15"/>
                  <a:gd name="T14" fmla="*/ 113 w 113"/>
                  <a:gd name="T15" fmla="*/ 0 h 15"/>
                  <a:gd name="T16" fmla="*/ 113 w 113"/>
                  <a:gd name="T17" fmla="*/ 0 h 15"/>
                  <a:gd name="T18" fmla="*/ 113 w 113"/>
                  <a:gd name="T19" fmla="*/ 12 h 15"/>
                  <a:gd name="T20" fmla="*/ 113 w 113"/>
                  <a:gd name="T21" fmla="*/ 12 h 15"/>
                  <a:gd name="T22" fmla="*/ 110 w 113"/>
                  <a:gd name="T23" fmla="*/ 15 h 15"/>
                  <a:gd name="T24" fmla="*/ 3 w 113"/>
                  <a:gd name="T25" fmla="*/ 15 h 15"/>
                  <a:gd name="T26" fmla="*/ 110 w 113"/>
                  <a:gd name="T27" fmla="*/ 12 h 15"/>
                  <a:gd name="T28" fmla="*/ 110 w 113"/>
                  <a:gd name="T29" fmla="*/ 12 h 15"/>
                  <a:gd name="T30" fmla="*/ 110 w 113"/>
                  <a:gd name="T31" fmla="*/ 12 h 15"/>
                  <a:gd name="T32" fmla="*/ 6 w 113"/>
                  <a:gd name="T33" fmla="*/ 12 h 15"/>
                  <a:gd name="T34" fmla="*/ 103 w 113"/>
                  <a:gd name="T35" fmla="*/ 12 h 15"/>
                  <a:gd name="T36" fmla="*/ 103 w 113"/>
                  <a:gd name="T37" fmla="*/ 3 h 15"/>
                  <a:gd name="T38" fmla="*/ 6 w 113"/>
                  <a:gd name="T39" fmla="*/ 3 h 15"/>
                  <a:gd name="T40" fmla="*/ 6 w 113"/>
                  <a:gd name="T41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15">
                    <a:moveTo>
                      <a:pt x="3" y="15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110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3" y="12"/>
                    </a:lnTo>
                    <a:lnTo>
                      <a:pt x="113" y="12"/>
                    </a:lnTo>
                    <a:lnTo>
                      <a:pt x="110" y="15"/>
                    </a:lnTo>
                    <a:lnTo>
                      <a:pt x="3" y="15"/>
                    </a:lnTo>
                    <a:close/>
                    <a:moveTo>
                      <a:pt x="110" y="12"/>
                    </a:moveTo>
                    <a:lnTo>
                      <a:pt x="110" y="12"/>
                    </a:lnTo>
                    <a:lnTo>
                      <a:pt x="110" y="12"/>
                    </a:lnTo>
                    <a:close/>
                    <a:moveTo>
                      <a:pt x="6" y="12"/>
                    </a:moveTo>
                    <a:lnTo>
                      <a:pt x="103" y="12"/>
                    </a:lnTo>
                    <a:lnTo>
                      <a:pt x="103" y="3"/>
                    </a:lnTo>
                    <a:lnTo>
                      <a:pt x="6" y="3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66"/>
              <p:cNvSpPr>
                <a:spLocks noEditPoints="1"/>
              </p:cNvSpPr>
              <p:nvPr/>
            </p:nvSpPr>
            <p:spPr bwMode="auto">
              <a:xfrm>
                <a:off x="7297629" y="304801"/>
                <a:ext cx="288925" cy="217488"/>
              </a:xfrm>
              <a:custGeom>
                <a:avLst/>
                <a:gdLst>
                  <a:gd name="T0" fmla="*/ 6 w 182"/>
                  <a:gd name="T1" fmla="*/ 137 h 137"/>
                  <a:gd name="T2" fmla="*/ 3 w 182"/>
                  <a:gd name="T3" fmla="*/ 134 h 137"/>
                  <a:gd name="T4" fmla="*/ 0 w 182"/>
                  <a:gd name="T5" fmla="*/ 134 h 137"/>
                  <a:gd name="T6" fmla="*/ 0 w 182"/>
                  <a:gd name="T7" fmla="*/ 3 h 137"/>
                  <a:gd name="T8" fmla="*/ 3 w 182"/>
                  <a:gd name="T9" fmla="*/ 0 h 137"/>
                  <a:gd name="T10" fmla="*/ 6 w 182"/>
                  <a:gd name="T11" fmla="*/ 0 h 137"/>
                  <a:gd name="T12" fmla="*/ 179 w 182"/>
                  <a:gd name="T13" fmla="*/ 0 h 137"/>
                  <a:gd name="T14" fmla="*/ 182 w 182"/>
                  <a:gd name="T15" fmla="*/ 0 h 137"/>
                  <a:gd name="T16" fmla="*/ 182 w 182"/>
                  <a:gd name="T17" fmla="*/ 3 h 137"/>
                  <a:gd name="T18" fmla="*/ 182 w 182"/>
                  <a:gd name="T19" fmla="*/ 134 h 137"/>
                  <a:gd name="T20" fmla="*/ 182 w 182"/>
                  <a:gd name="T21" fmla="*/ 134 h 137"/>
                  <a:gd name="T22" fmla="*/ 179 w 182"/>
                  <a:gd name="T23" fmla="*/ 137 h 137"/>
                  <a:gd name="T24" fmla="*/ 6 w 182"/>
                  <a:gd name="T25" fmla="*/ 137 h 137"/>
                  <a:gd name="T26" fmla="*/ 179 w 182"/>
                  <a:gd name="T27" fmla="*/ 134 h 137"/>
                  <a:gd name="T28" fmla="*/ 179 w 182"/>
                  <a:gd name="T29" fmla="*/ 128 h 137"/>
                  <a:gd name="T30" fmla="*/ 179 w 182"/>
                  <a:gd name="T31" fmla="*/ 134 h 137"/>
                  <a:gd name="T32" fmla="*/ 9 w 182"/>
                  <a:gd name="T33" fmla="*/ 128 h 137"/>
                  <a:gd name="T34" fmla="*/ 176 w 182"/>
                  <a:gd name="T35" fmla="*/ 128 h 137"/>
                  <a:gd name="T36" fmla="*/ 176 w 182"/>
                  <a:gd name="T37" fmla="*/ 6 h 137"/>
                  <a:gd name="T38" fmla="*/ 9 w 182"/>
                  <a:gd name="T39" fmla="*/ 6 h 137"/>
                  <a:gd name="T40" fmla="*/ 9 w 182"/>
                  <a:gd name="T41" fmla="*/ 128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2" h="137">
                    <a:moveTo>
                      <a:pt x="6" y="137"/>
                    </a:moveTo>
                    <a:lnTo>
                      <a:pt x="3" y="134"/>
                    </a:lnTo>
                    <a:lnTo>
                      <a:pt x="0" y="134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179" y="0"/>
                    </a:lnTo>
                    <a:lnTo>
                      <a:pt x="182" y="0"/>
                    </a:lnTo>
                    <a:lnTo>
                      <a:pt x="182" y="3"/>
                    </a:lnTo>
                    <a:lnTo>
                      <a:pt x="182" y="134"/>
                    </a:lnTo>
                    <a:lnTo>
                      <a:pt x="182" y="134"/>
                    </a:lnTo>
                    <a:lnTo>
                      <a:pt x="179" y="137"/>
                    </a:lnTo>
                    <a:lnTo>
                      <a:pt x="6" y="137"/>
                    </a:lnTo>
                    <a:close/>
                    <a:moveTo>
                      <a:pt x="179" y="134"/>
                    </a:moveTo>
                    <a:lnTo>
                      <a:pt x="179" y="128"/>
                    </a:lnTo>
                    <a:lnTo>
                      <a:pt x="179" y="134"/>
                    </a:lnTo>
                    <a:close/>
                    <a:moveTo>
                      <a:pt x="9" y="128"/>
                    </a:moveTo>
                    <a:lnTo>
                      <a:pt x="176" y="128"/>
                    </a:lnTo>
                    <a:lnTo>
                      <a:pt x="176" y="6"/>
                    </a:lnTo>
                    <a:lnTo>
                      <a:pt x="9" y="6"/>
                    </a:lnTo>
                    <a:lnTo>
                      <a:pt x="9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67"/>
              <p:cNvSpPr>
                <a:spLocks noEditPoints="1"/>
              </p:cNvSpPr>
              <p:nvPr/>
            </p:nvSpPr>
            <p:spPr bwMode="auto">
              <a:xfrm>
                <a:off x="7278579" y="569914"/>
                <a:ext cx="327025" cy="44450"/>
              </a:xfrm>
              <a:custGeom>
                <a:avLst/>
                <a:gdLst>
                  <a:gd name="T0" fmla="*/ 2 w 68"/>
                  <a:gd name="T1" fmla="*/ 9 h 9"/>
                  <a:gd name="T2" fmla="*/ 1 w 68"/>
                  <a:gd name="T3" fmla="*/ 9 h 9"/>
                  <a:gd name="T4" fmla="*/ 0 w 68"/>
                  <a:gd name="T5" fmla="*/ 8 h 9"/>
                  <a:gd name="T6" fmla="*/ 0 w 68"/>
                  <a:gd name="T7" fmla="*/ 1 h 9"/>
                  <a:gd name="T8" fmla="*/ 1 w 68"/>
                  <a:gd name="T9" fmla="*/ 1 h 9"/>
                  <a:gd name="T10" fmla="*/ 2 w 68"/>
                  <a:gd name="T11" fmla="*/ 0 h 9"/>
                  <a:gd name="T12" fmla="*/ 66 w 68"/>
                  <a:gd name="T13" fmla="*/ 0 h 9"/>
                  <a:gd name="T14" fmla="*/ 68 w 68"/>
                  <a:gd name="T15" fmla="*/ 1 h 9"/>
                  <a:gd name="T16" fmla="*/ 68 w 68"/>
                  <a:gd name="T17" fmla="*/ 1 h 9"/>
                  <a:gd name="T18" fmla="*/ 68 w 68"/>
                  <a:gd name="T19" fmla="*/ 8 h 9"/>
                  <a:gd name="T20" fmla="*/ 68 w 68"/>
                  <a:gd name="T21" fmla="*/ 9 h 9"/>
                  <a:gd name="T22" fmla="*/ 66 w 68"/>
                  <a:gd name="T23" fmla="*/ 9 h 9"/>
                  <a:gd name="T24" fmla="*/ 2 w 68"/>
                  <a:gd name="T25" fmla="*/ 9 h 9"/>
                  <a:gd name="T26" fmla="*/ 66 w 68"/>
                  <a:gd name="T27" fmla="*/ 8 h 9"/>
                  <a:gd name="T28" fmla="*/ 66 w 68"/>
                  <a:gd name="T29" fmla="*/ 7 h 9"/>
                  <a:gd name="T30" fmla="*/ 66 w 68"/>
                  <a:gd name="T31" fmla="*/ 8 h 9"/>
                  <a:gd name="T32" fmla="*/ 5 w 68"/>
                  <a:gd name="T33" fmla="*/ 7 h 9"/>
                  <a:gd name="T34" fmla="*/ 64 w 68"/>
                  <a:gd name="T35" fmla="*/ 7 h 9"/>
                  <a:gd name="T36" fmla="*/ 64 w 68"/>
                  <a:gd name="T37" fmla="*/ 2 h 9"/>
                  <a:gd name="T38" fmla="*/ 5 w 68"/>
                  <a:gd name="T39" fmla="*/ 2 h 9"/>
                  <a:gd name="T40" fmla="*/ 5 w 68"/>
                  <a:gd name="T41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8" h="9">
                    <a:moveTo>
                      <a:pt x="2" y="9"/>
                    </a:moveTo>
                    <a:cubicBezTo>
                      <a:pt x="2" y="9"/>
                      <a:pt x="1" y="9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7" y="0"/>
                      <a:pt x="67" y="1"/>
                      <a:pt x="68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8" y="8"/>
                      <a:pt x="68" y="8"/>
                      <a:pt x="68" y="9"/>
                    </a:cubicBezTo>
                    <a:cubicBezTo>
                      <a:pt x="67" y="9"/>
                      <a:pt x="67" y="9"/>
                      <a:pt x="66" y="9"/>
                    </a:cubicBezTo>
                    <a:lnTo>
                      <a:pt x="2" y="9"/>
                    </a:lnTo>
                    <a:close/>
                    <a:moveTo>
                      <a:pt x="66" y="8"/>
                    </a:moveTo>
                    <a:cubicBezTo>
                      <a:pt x="66" y="7"/>
                      <a:pt x="66" y="7"/>
                      <a:pt x="66" y="7"/>
                    </a:cubicBezTo>
                    <a:lnTo>
                      <a:pt x="66" y="8"/>
                    </a:lnTo>
                    <a:close/>
                    <a:moveTo>
                      <a:pt x="5" y="7"/>
                    </a:moveTo>
                    <a:cubicBezTo>
                      <a:pt x="64" y="7"/>
                      <a:pt x="64" y="7"/>
                      <a:pt x="64" y="7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5" y="2"/>
                      <a:pt x="5" y="2"/>
                      <a:pt x="5" y="2"/>
                    </a:cubicBez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68"/>
              <p:cNvSpPr>
                <a:spLocks noEditPoints="1"/>
              </p:cNvSpPr>
              <p:nvPr/>
            </p:nvSpPr>
            <p:spPr bwMode="auto">
              <a:xfrm>
                <a:off x="7354779" y="546101"/>
                <a:ext cx="179388" cy="23813"/>
              </a:xfrm>
              <a:custGeom>
                <a:avLst/>
                <a:gdLst>
                  <a:gd name="T0" fmla="*/ 3 w 113"/>
                  <a:gd name="T1" fmla="*/ 15 h 15"/>
                  <a:gd name="T2" fmla="*/ 0 w 113"/>
                  <a:gd name="T3" fmla="*/ 12 h 15"/>
                  <a:gd name="T4" fmla="*/ 0 w 113"/>
                  <a:gd name="T5" fmla="*/ 12 h 15"/>
                  <a:gd name="T6" fmla="*/ 0 w 113"/>
                  <a:gd name="T7" fmla="*/ 0 h 15"/>
                  <a:gd name="T8" fmla="*/ 0 w 113"/>
                  <a:gd name="T9" fmla="*/ 0 h 15"/>
                  <a:gd name="T10" fmla="*/ 3 w 113"/>
                  <a:gd name="T11" fmla="*/ 0 h 15"/>
                  <a:gd name="T12" fmla="*/ 110 w 113"/>
                  <a:gd name="T13" fmla="*/ 0 h 15"/>
                  <a:gd name="T14" fmla="*/ 113 w 113"/>
                  <a:gd name="T15" fmla="*/ 0 h 15"/>
                  <a:gd name="T16" fmla="*/ 113 w 113"/>
                  <a:gd name="T17" fmla="*/ 0 h 15"/>
                  <a:gd name="T18" fmla="*/ 113 w 113"/>
                  <a:gd name="T19" fmla="*/ 12 h 15"/>
                  <a:gd name="T20" fmla="*/ 113 w 113"/>
                  <a:gd name="T21" fmla="*/ 12 h 15"/>
                  <a:gd name="T22" fmla="*/ 110 w 113"/>
                  <a:gd name="T23" fmla="*/ 15 h 15"/>
                  <a:gd name="T24" fmla="*/ 3 w 113"/>
                  <a:gd name="T25" fmla="*/ 15 h 15"/>
                  <a:gd name="T26" fmla="*/ 110 w 113"/>
                  <a:gd name="T27" fmla="*/ 12 h 15"/>
                  <a:gd name="T28" fmla="*/ 110 w 113"/>
                  <a:gd name="T29" fmla="*/ 12 h 15"/>
                  <a:gd name="T30" fmla="*/ 110 w 113"/>
                  <a:gd name="T31" fmla="*/ 12 h 15"/>
                  <a:gd name="T32" fmla="*/ 6 w 113"/>
                  <a:gd name="T33" fmla="*/ 12 h 15"/>
                  <a:gd name="T34" fmla="*/ 103 w 113"/>
                  <a:gd name="T35" fmla="*/ 12 h 15"/>
                  <a:gd name="T36" fmla="*/ 103 w 113"/>
                  <a:gd name="T37" fmla="*/ 3 h 15"/>
                  <a:gd name="T38" fmla="*/ 6 w 113"/>
                  <a:gd name="T39" fmla="*/ 3 h 15"/>
                  <a:gd name="T40" fmla="*/ 6 w 113"/>
                  <a:gd name="T41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15">
                    <a:moveTo>
                      <a:pt x="3" y="15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110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3" y="12"/>
                    </a:lnTo>
                    <a:lnTo>
                      <a:pt x="113" y="12"/>
                    </a:lnTo>
                    <a:lnTo>
                      <a:pt x="110" y="15"/>
                    </a:lnTo>
                    <a:lnTo>
                      <a:pt x="3" y="15"/>
                    </a:lnTo>
                    <a:close/>
                    <a:moveTo>
                      <a:pt x="110" y="12"/>
                    </a:moveTo>
                    <a:lnTo>
                      <a:pt x="110" y="12"/>
                    </a:lnTo>
                    <a:lnTo>
                      <a:pt x="110" y="12"/>
                    </a:lnTo>
                    <a:close/>
                    <a:moveTo>
                      <a:pt x="6" y="12"/>
                    </a:moveTo>
                    <a:lnTo>
                      <a:pt x="103" y="12"/>
                    </a:lnTo>
                    <a:lnTo>
                      <a:pt x="103" y="3"/>
                    </a:lnTo>
                    <a:lnTo>
                      <a:pt x="6" y="3"/>
                    </a:lnTo>
                    <a:lnTo>
                      <a:pt x="6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4196701" y="2873511"/>
            <a:ext cx="1791078" cy="1548385"/>
            <a:chOff x="4173841" y="3085601"/>
            <a:chExt cx="1791078" cy="1548385"/>
          </a:xfrm>
        </p:grpSpPr>
        <p:sp>
          <p:nvSpPr>
            <p:cNvPr id="65" name="Freeform 7"/>
            <p:cNvSpPr/>
            <p:nvPr/>
          </p:nvSpPr>
          <p:spPr bwMode="auto">
            <a:xfrm>
              <a:off x="4173841" y="3085601"/>
              <a:ext cx="1791078" cy="1548385"/>
            </a:xfrm>
            <a:custGeom>
              <a:avLst/>
              <a:gdLst>
                <a:gd name="T0" fmla="*/ 1136 w 1476"/>
                <a:gd name="T1" fmla="*/ 1276 h 1276"/>
                <a:gd name="T2" fmla="*/ 213 w 1476"/>
                <a:gd name="T3" fmla="*/ 628 h 1276"/>
                <a:gd name="T4" fmla="*/ 107 w 1476"/>
                <a:gd name="T5" fmla="*/ 766 h 1276"/>
                <a:gd name="T6" fmla="*/ 54 w 1476"/>
                <a:gd name="T7" fmla="*/ 447 h 1276"/>
                <a:gd name="T8" fmla="*/ 0 w 1476"/>
                <a:gd name="T9" fmla="*/ 128 h 1276"/>
                <a:gd name="T10" fmla="*/ 319 w 1476"/>
                <a:gd name="T11" fmla="*/ 64 h 1276"/>
                <a:gd name="T12" fmla="*/ 637 w 1476"/>
                <a:gd name="T13" fmla="*/ 0 h 1276"/>
                <a:gd name="T14" fmla="*/ 542 w 1476"/>
                <a:gd name="T15" fmla="*/ 149 h 1276"/>
                <a:gd name="T16" fmla="*/ 1476 w 1476"/>
                <a:gd name="T17" fmla="*/ 808 h 1276"/>
                <a:gd name="T18" fmla="*/ 1136 w 1476"/>
                <a:gd name="T19" fmla="*/ 1276 h 1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6" h="1276">
                  <a:moveTo>
                    <a:pt x="1136" y="1276"/>
                  </a:moveTo>
                  <a:lnTo>
                    <a:pt x="213" y="628"/>
                  </a:lnTo>
                  <a:lnTo>
                    <a:pt x="107" y="766"/>
                  </a:lnTo>
                  <a:lnTo>
                    <a:pt x="54" y="447"/>
                  </a:lnTo>
                  <a:lnTo>
                    <a:pt x="0" y="128"/>
                  </a:lnTo>
                  <a:lnTo>
                    <a:pt x="319" y="64"/>
                  </a:lnTo>
                  <a:lnTo>
                    <a:pt x="637" y="0"/>
                  </a:lnTo>
                  <a:lnTo>
                    <a:pt x="542" y="149"/>
                  </a:lnTo>
                  <a:lnTo>
                    <a:pt x="1476" y="808"/>
                  </a:lnTo>
                  <a:lnTo>
                    <a:pt x="1136" y="1276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 rot="12995188">
              <a:off x="4280308" y="3241606"/>
              <a:ext cx="69168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01</a:t>
              </a:r>
              <a:endPara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7" name="Freeform 75"/>
            <p:cNvSpPr>
              <a:spLocks noEditPoints="1"/>
            </p:cNvSpPr>
            <p:nvPr/>
          </p:nvSpPr>
          <p:spPr bwMode="auto">
            <a:xfrm rot="13014116">
              <a:off x="4868819" y="3694304"/>
              <a:ext cx="293582" cy="280630"/>
            </a:xfrm>
            <a:custGeom>
              <a:avLst/>
              <a:gdLst>
                <a:gd name="T0" fmla="*/ 58 w 67"/>
                <a:gd name="T1" fmla="*/ 30 h 64"/>
                <a:gd name="T2" fmla="*/ 57 w 67"/>
                <a:gd name="T3" fmla="*/ 30 h 64"/>
                <a:gd name="T4" fmla="*/ 58 w 67"/>
                <a:gd name="T5" fmla="*/ 30 h 64"/>
                <a:gd name="T6" fmla="*/ 58 w 67"/>
                <a:gd name="T7" fmla="*/ 30 h 64"/>
                <a:gd name="T8" fmla="*/ 58 w 67"/>
                <a:gd name="T9" fmla="*/ 30 h 64"/>
                <a:gd name="T10" fmla="*/ 58 w 67"/>
                <a:gd name="T11" fmla="*/ 31 h 64"/>
                <a:gd name="T12" fmla="*/ 58 w 67"/>
                <a:gd name="T13" fmla="*/ 31 h 64"/>
                <a:gd name="T14" fmla="*/ 52 w 67"/>
                <a:gd name="T15" fmla="*/ 37 h 64"/>
                <a:gd name="T16" fmla="*/ 15 w 67"/>
                <a:gd name="T17" fmla="*/ 37 h 64"/>
                <a:gd name="T18" fmla="*/ 9 w 67"/>
                <a:gd name="T19" fmla="*/ 31 h 64"/>
                <a:gd name="T20" fmla="*/ 9 w 67"/>
                <a:gd name="T21" fmla="*/ 31 h 64"/>
                <a:gd name="T22" fmla="*/ 9 w 67"/>
                <a:gd name="T23" fmla="*/ 30 h 64"/>
                <a:gd name="T24" fmla="*/ 9 w 67"/>
                <a:gd name="T25" fmla="*/ 30 h 64"/>
                <a:gd name="T26" fmla="*/ 9 w 67"/>
                <a:gd name="T27" fmla="*/ 30 h 64"/>
                <a:gd name="T28" fmla="*/ 10 w 67"/>
                <a:gd name="T29" fmla="*/ 30 h 64"/>
                <a:gd name="T30" fmla="*/ 9 w 67"/>
                <a:gd name="T31" fmla="*/ 30 h 64"/>
                <a:gd name="T32" fmla="*/ 0 w 67"/>
                <a:gd name="T33" fmla="*/ 39 h 64"/>
                <a:gd name="T34" fmla="*/ 0 w 67"/>
                <a:gd name="T35" fmla="*/ 54 h 64"/>
                <a:gd name="T36" fmla="*/ 9 w 67"/>
                <a:gd name="T37" fmla="*/ 64 h 64"/>
                <a:gd name="T38" fmla="*/ 58 w 67"/>
                <a:gd name="T39" fmla="*/ 64 h 64"/>
                <a:gd name="T40" fmla="*/ 67 w 67"/>
                <a:gd name="T41" fmla="*/ 54 h 64"/>
                <a:gd name="T42" fmla="*/ 67 w 67"/>
                <a:gd name="T43" fmla="*/ 39 h 64"/>
                <a:gd name="T44" fmla="*/ 58 w 67"/>
                <a:gd name="T45" fmla="*/ 30 h 64"/>
                <a:gd name="T46" fmla="*/ 7 w 67"/>
                <a:gd name="T47" fmla="*/ 38 h 64"/>
                <a:gd name="T48" fmla="*/ 6 w 67"/>
                <a:gd name="T49" fmla="*/ 38 h 64"/>
                <a:gd name="T50" fmla="*/ 5 w 67"/>
                <a:gd name="T51" fmla="*/ 36 h 64"/>
                <a:gd name="T52" fmla="*/ 6 w 67"/>
                <a:gd name="T53" fmla="*/ 35 h 64"/>
                <a:gd name="T54" fmla="*/ 7 w 67"/>
                <a:gd name="T55" fmla="*/ 35 h 64"/>
                <a:gd name="T56" fmla="*/ 9 w 67"/>
                <a:gd name="T57" fmla="*/ 36 h 64"/>
                <a:gd name="T58" fmla="*/ 7 w 67"/>
                <a:gd name="T59" fmla="*/ 38 h 64"/>
                <a:gd name="T60" fmla="*/ 58 w 67"/>
                <a:gd name="T61" fmla="*/ 56 h 64"/>
                <a:gd name="T62" fmla="*/ 57 w 67"/>
                <a:gd name="T63" fmla="*/ 57 h 64"/>
                <a:gd name="T64" fmla="*/ 10 w 67"/>
                <a:gd name="T65" fmla="*/ 57 h 64"/>
                <a:gd name="T66" fmla="*/ 9 w 67"/>
                <a:gd name="T67" fmla="*/ 56 h 64"/>
                <a:gd name="T68" fmla="*/ 9 w 67"/>
                <a:gd name="T69" fmla="*/ 51 h 64"/>
                <a:gd name="T70" fmla="*/ 10 w 67"/>
                <a:gd name="T71" fmla="*/ 50 h 64"/>
                <a:gd name="T72" fmla="*/ 57 w 67"/>
                <a:gd name="T73" fmla="*/ 50 h 64"/>
                <a:gd name="T74" fmla="*/ 58 w 67"/>
                <a:gd name="T75" fmla="*/ 51 h 64"/>
                <a:gd name="T76" fmla="*/ 58 w 67"/>
                <a:gd name="T77" fmla="*/ 56 h 64"/>
                <a:gd name="T78" fmla="*/ 62 w 67"/>
                <a:gd name="T79" fmla="*/ 38 h 64"/>
                <a:gd name="T80" fmla="*/ 60 w 67"/>
                <a:gd name="T81" fmla="*/ 38 h 64"/>
                <a:gd name="T82" fmla="*/ 58 w 67"/>
                <a:gd name="T83" fmla="*/ 36 h 64"/>
                <a:gd name="T84" fmla="*/ 60 w 67"/>
                <a:gd name="T85" fmla="*/ 35 h 64"/>
                <a:gd name="T86" fmla="*/ 62 w 67"/>
                <a:gd name="T87" fmla="*/ 35 h 64"/>
                <a:gd name="T88" fmla="*/ 63 w 67"/>
                <a:gd name="T89" fmla="*/ 36 h 64"/>
                <a:gd name="T90" fmla="*/ 62 w 67"/>
                <a:gd name="T91" fmla="*/ 38 h 64"/>
                <a:gd name="T92" fmla="*/ 55 w 67"/>
                <a:gd name="T93" fmla="*/ 30 h 64"/>
                <a:gd name="T94" fmla="*/ 57 w 67"/>
                <a:gd name="T95" fmla="*/ 30 h 64"/>
                <a:gd name="T96" fmla="*/ 55 w 67"/>
                <a:gd name="T97" fmla="*/ 27 h 64"/>
                <a:gd name="T98" fmla="*/ 55 w 67"/>
                <a:gd name="T99" fmla="*/ 0 h 64"/>
                <a:gd name="T100" fmla="*/ 12 w 67"/>
                <a:gd name="T101" fmla="*/ 0 h 64"/>
                <a:gd name="T102" fmla="*/ 12 w 67"/>
                <a:gd name="T103" fmla="*/ 27 h 64"/>
                <a:gd name="T104" fmla="*/ 10 w 67"/>
                <a:gd name="T105" fmla="*/ 30 h 64"/>
                <a:gd name="T106" fmla="*/ 12 w 67"/>
                <a:gd name="T107" fmla="*/ 30 h 64"/>
                <a:gd name="T108" fmla="*/ 55 w 67"/>
                <a:gd name="T10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" h="64">
                  <a:moveTo>
                    <a:pt x="58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4"/>
                    <a:pt x="55" y="37"/>
                    <a:pt x="52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2" y="37"/>
                    <a:pt x="10" y="34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4" y="64"/>
                    <a:pt x="9" y="64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63" y="64"/>
                    <a:pt x="67" y="60"/>
                    <a:pt x="67" y="54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4"/>
                    <a:pt x="63" y="30"/>
                    <a:pt x="58" y="30"/>
                  </a:cubicBezTo>
                  <a:close/>
                  <a:moveTo>
                    <a:pt x="7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5"/>
                    <a:pt x="5" y="35"/>
                    <a:pt x="6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5"/>
                    <a:pt x="9" y="35"/>
                    <a:pt x="9" y="36"/>
                  </a:cubicBezTo>
                  <a:cubicBezTo>
                    <a:pt x="9" y="37"/>
                    <a:pt x="8" y="38"/>
                    <a:pt x="7" y="38"/>
                  </a:cubicBezTo>
                  <a:close/>
                  <a:moveTo>
                    <a:pt x="58" y="56"/>
                  </a:moveTo>
                  <a:cubicBezTo>
                    <a:pt x="58" y="57"/>
                    <a:pt x="58" y="57"/>
                    <a:pt x="57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9" y="57"/>
                    <a:pt x="9" y="57"/>
                    <a:pt x="9" y="56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0"/>
                    <a:pt x="10" y="50"/>
                  </a:cubicBezTo>
                  <a:cubicBezTo>
                    <a:pt x="57" y="50"/>
                    <a:pt x="57" y="50"/>
                    <a:pt x="57" y="50"/>
                  </a:cubicBezTo>
                  <a:cubicBezTo>
                    <a:pt x="58" y="50"/>
                    <a:pt x="58" y="51"/>
                    <a:pt x="58" y="51"/>
                  </a:cubicBezTo>
                  <a:lnTo>
                    <a:pt x="58" y="56"/>
                  </a:lnTo>
                  <a:close/>
                  <a:moveTo>
                    <a:pt x="62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59" y="38"/>
                    <a:pt x="58" y="37"/>
                    <a:pt x="58" y="36"/>
                  </a:cubicBezTo>
                  <a:cubicBezTo>
                    <a:pt x="58" y="35"/>
                    <a:pt x="59" y="35"/>
                    <a:pt x="60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3" y="35"/>
                    <a:pt x="63" y="35"/>
                    <a:pt x="63" y="36"/>
                  </a:cubicBezTo>
                  <a:cubicBezTo>
                    <a:pt x="63" y="37"/>
                    <a:pt x="63" y="38"/>
                    <a:pt x="62" y="38"/>
                  </a:cubicBezTo>
                  <a:close/>
                  <a:moveTo>
                    <a:pt x="55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7" y="29"/>
                    <a:pt x="56" y="28"/>
                    <a:pt x="55" y="27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1" y="28"/>
                    <a:pt x="10" y="29"/>
                    <a:pt x="10" y="30"/>
                  </a:cubicBezTo>
                  <a:cubicBezTo>
                    <a:pt x="12" y="30"/>
                    <a:pt x="12" y="30"/>
                    <a:pt x="12" y="30"/>
                  </a:cubicBezTo>
                  <a:lnTo>
                    <a:pt x="55" y="30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307712" y="1921895"/>
            <a:ext cx="1287489" cy="1947616"/>
            <a:chOff x="5284852" y="2133985"/>
            <a:chExt cx="1287489" cy="1947616"/>
          </a:xfrm>
        </p:grpSpPr>
        <p:sp>
          <p:nvSpPr>
            <p:cNvPr id="69" name="Freeform 6"/>
            <p:cNvSpPr/>
            <p:nvPr/>
          </p:nvSpPr>
          <p:spPr bwMode="auto">
            <a:xfrm>
              <a:off x="5284852" y="2133985"/>
              <a:ext cx="1287489" cy="1947616"/>
            </a:xfrm>
            <a:custGeom>
              <a:avLst/>
              <a:gdLst>
                <a:gd name="T0" fmla="*/ 0 w 1061"/>
                <a:gd name="T1" fmla="*/ 1435 h 1605"/>
                <a:gd name="T2" fmla="*/ 340 w 1061"/>
                <a:gd name="T3" fmla="*/ 340 h 1605"/>
                <a:gd name="T4" fmla="*/ 170 w 1061"/>
                <a:gd name="T5" fmla="*/ 287 h 1605"/>
                <a:gd name="T6" fmla="*/ 456 w 1061"/>
                <a:gd name="T7" fmla="*/ 149 h 1605"/>
                <a:gd name="T8" fmla="*/ 754 w 1061"/>
                <a:gd name="T9" fmla="*/ 0 h 1605"/>
                <a:gd name="T10" fmla="*/ 902 w 1061"/>
                <a:gd name="T11" fmla="*/ 287 h 1605"/>
                <a:gd name="T12" fmla="*/ 1061 w 1061"/>
                <a:gd name="T13" fmla="*/ 574 h 1605"/>
                <a:gd name="T14" fmla="*/ 892 w 1061"/>
                <a:gd name="T15" fmla="*/ 521 h 1605"/>
                <a:gd name="T16" fmla="*/ 552 w 1061"/>
                <a:gd name="T17" fmla="*/ 1605 h 1605"/>
                <a:gd name="T18" fmla="*/ 0 w 1061"/>
                <a:gd name="T19" fmla="*/ 1435 h 1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1" h="1605">
                  <a:moveTo>
                    <a:pt x="0" y="1435"/>
                  </a:moveTo>
                  <a:lnTo>
                    <a:pt x="340" y="340"/>
                  </a:lnTo>
                  <a:lnTo>
                    <a:pt x="170" y="287"/>
                  </a:lnTo>
                  <a:lnTo>
                    <a:pt x="456" y="149"/>
                  </a:lnTo>
                  <a:lnTo>
                    <a:pt x="754" y="0"/>
                  </a:lnTo>
                  <a:lnTo>
                    <a:pt x="902" y="287"/>
                  </a:lnTo>
                  <a:lnTo>
                    <a:pt x="1061" y="574"/>
                  </a:lnTo>
                  <a:lnTo>
                    <a:pt x="892" y="521"/>
                  </a:lnTo>
                  <a:lnTo>
                    <a:pt x="552" y="1605"/>
                  </a:lnTo>
                  <a:lnTo>
                    <a:pt x="0" y="1435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 rot="17227749">
              <a:off x="5691766" y="2317488"/>
              <a:ext cx="71189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 rot="17393384">
              <a:off x="5705057" y="2975461"/>
              <a:ext cx="294520" cy="309029"/>
              <a:chOff x="6073666" y="280988"/>
              <a:chExt cx="322263" cy="338138"/>
            </a:xfrm>
            <a:solidFill>
              <a:schemeClr val="bg1">
                <a:alpha val="80000"/>
              </a:schemeClr>
            </a:solidFill>
          </p:grpSpPr>
          <p:sp>
            <p:nvSpPr>
              <p:cNvPr id="72" name="Freeform 311"/>
              <p:cNvSpPr/>
              <p:nvPr/>
            </p:nvSpPr>
            <p:spPr bwMode="auto">
              <a:xfrm>
                <a:off x="6135578" y="280988"/>
                <a:ext cx="203200" cy="73025"/>
              </a:xfrm>
              <a:custGeom>
                <a:avLst/>
                <a:gdLst>
                  <a:gd name="T0" fmla="*/ 33 w 42"/>
                  <a:gd name="T1" fmla="*/ 13 h 15"/>
                  <a:gd name="T2" fmla="*/ 32 w 42"/>
                  <a:gd name="T3" fmla="*/ 12 h 15"/>
                  <a:gd name="T4" fmla="*/ 41 w 42"/>
                  <a:gd name="T5" fmla="*/ 2 h 15"/>
                  <a:gd name="T6" fmla="*/ 41 w 42"/>
                  <a:gd name="T7" fmla="*/ 0 h 15"/>
                  <a:gd name="T8" fmla="*/ 39 w 42"/>
                  <a:gd name="T9" fmla="*/ 0 h 15"/>
                  <a:gd name="T10" fmla="*/ 29 w 42"/>
                  <a:gd name="T11" fmla="*/ 10 h 15"/>
                  <a:gd name="T12" fmla="*/ 13 w 42"/>
                  <a:gd name="T13" fmla="*/ 10 h 15"/>
                  <a:gd name="T14" fmla="*/ 3 w 42"/>
                  <a:gd name="T15" fmla="*/ 0 h 15"/>
                  <a:gd name="T16" fmla="*/ 1 w 42"/>
                  <a:gd name="T17" fmla="*/ 0 h 15"/>
                  <a:gd name="T18" fmla="*/ 1 w 42"/>
                  <a:gd name="T19" fmla="*/ 2 h 15"/>
                  <a:gd name="T20" fmla="*/ 10 w 42"/>
                  <a:gd name="T21" fmla="*/ 12 h 15"/>
                  <a:gd name="T22" fmla="*/ 9 w 42"/>
                  <a:gd name="T23" fmla="*/ 13 h 15"/>
                  <a:gd name="T24" fmla="*/ 9 w 42"/>
                  <a:gd name="T25" fmla="*/ 15 h 15"/>
                  <a:gd name="T26" fmla="*/ 33 w 42"/>
                  <a:gd name="T27" fmla="*/ 15 h 15"/>
                  <a:gd name="T28" fmla="*/ 33 w 42"/>
                  <a:gd name="T2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2" h="15">
                    <a:moveTo>
                      <a:pt x="33" y="13"/>
                    </a:moveTo>
                    <a:cubicBezTo>
                      <a:pt x="33" y="13"/>
                      <a:pt x="33" y="12"/>
                      <a:pt x="32" y="12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2" y="2"/>
                      <a:pt x="42" y="1"/>
                      <a:pt x="41" y="0"/>
                    </a:cubicBezTo>
                    <a:cubicBezTo>
                      <a:pt x="41" y="0"/>
                      <a:pt x="40" y="0"/>
                      <a:pt x="39" y="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9" y="13"/>
                      <a:pt x="9" y="13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33" y="15"/>
                      <a:pt x="33" y="15"/>
                      <a:pt x="33" y="15"/>
                    </a:cubicBezTo>
                    <a:lnTo>
                      <a:pt x="33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312"/>
              <p:cNvSpPr>
                <a:spLocks noEditPoints="1"/>
              </p:cNvSpPr>
              <p:nvPr/>
            </p:nvSpPr>
            <p:spPr bwMode="auto">
              <a:xfrm>
                <a:off x="6073666" y="358776"/>
                <a:ext cx="322263" cy="260350"/>
              </a:xfrm>
              <a:custGeom>
                <a:avLst/>
                <a:gdLst>
                  <a:gd name="T0" fmla="*/ 64 w 67"/>
                  <a:gd name="T1" fmla="*/ 0 h 54"/>
                  <a:gd name="T2" fmla="*/ 47 w 67"/>
                  <a:gd name="T3" fmla="*/ 0 h 54"/>
                  <a:gd name="T4" fmla="*/ 46 w 67"/>
                  <a:gd name="T5" fmla="*/ 0 h 54"/>
                  <a:gd name="T6" fmla="*/ 22 w 67"/>
                  <a:gd name="T7" fmla="*/ 0 h 54"/>
                  <a:gd name="T8" fmla="*/ 20 w 67"/>
                  <a:gd name="T9" fmla="*/ 0 h 54"/>
                  <a:gd name="T10" fmla="*/ 3 w 67"/>
                  <a:gd name="T11" fmla="*/ 0 h 54"/>
                  <a:gd name="T12" fmla="*/ 0 w 67"/>
                  <a:gd name="T13" fmla="*/ 3 h 54"/>
                  <a:gd name="T14" fmla="*/ 0 w 67"/>
                  <a:gd name="T15" fmla="*/ 51 h 54"/>
                  <a:gd name="T16" fmla="*/ 3 w 67"/>
                  <a:gd name="T17" fmla="*/ 54 h 54"/>
                  <a:gd name="T18" fmla="*/ 64 w 67"/>
                  <a:gd name="T19" fmla="*/ 54 h 54"/>
                  <a:gd name="T20" fmla="*/ 67 w 67"/>
                  <a:gd name="T21" fmla="*/ 51 h 54"/>
                  <a:gd name="T22" fmla="*/ 67 w 67"/>
                  <a:gd name="T23" fmla="*/ 3 h 54"/>
                  <a:gd name="T24" fmla="*/ 64 w 67"/>
                  <a:gd name="T25" fmla="*/ 0 h 54"/>
                  <a:gd name="T26" fmla="*/ 19 w 67"/>
                  <a:gd name="T27" fmla="*/ 50 h 54"/>
                  <a:gd name="T28" fmla="*/ 17 w 67"/>
                  <a:gd name="T29" fmla="*/ 48 h 54"/>
                  <a:gd name="T30" fmla="*/ 19 w 67"/>
                  <a:gd name="T31" fmla="*/ 46 h 54"/>
                  <a:gd name="T32" fmla="*/ 21 w 67"/>
                  <a:gd name="T33" fmla="*/ 48 h 54"/>
                  <a:gd name="T34" fmla="*/ 19 w 67"/>
                  <a:gd name="T35" fmla="*/ 50 h 54"/>
                  <a:gd name="T36" fmla="*/ 26 w 67"/>
                  <a:gd name="T37" fmla="*/ 50 h 54"/>
                  <a:gd name="T38" fmla="*/ 24 w 67"/>
                  <a:gd name="T39" fmla="*/ 48 h 54"/>
                  <a:gd name="T40" fmla="*/ 26 w 67"/>
                  <a:gd name="T41" fmla="*/ 46 h 54"/>
                  <a:gd name="T42" fmla="*/ 28 w 67"/>
                  <a:gd name="T43" fmla="*/ 48 h 54"/>
                  <a:gd name="T44" fmla="*/ 26 w 67"/>
                  <a:gd name="T45" fmla="*/ 50 h 54"/>
                  <a:gd name="T46" fmla="*/ 34 w 67"/>
                  <a:gd name="T47" fmla="*/ 52 h 54"/>
                  <a:gd name="T48" fmla="*/ 30 w 67"/>
                  <a:gd name="T49" fmla="*/ 48 h 54"/>
                  <a:gd name="T50" fmla="*/ 34 w 67"/>
                  <a:gd name="T51" fmla="*/ 45 h 54"/>
                  <a:gd name="T52" fmla="*/ 37 w 67"/>
                  <a:gd name="T53" fmla="*/ 48 h 54"/>
                  <a:gd name="T54" fmla="*/ 34 w 67"/>
                  <a:gd name="T55" fmla="*/ 52 h 54"/>
                  <a:gd name="T56" fmla="*/ 41 w 67"/>
                  <a:gd name="T57" fmla="*/ 50 h 54"/>
                  <a:gd name="T58" fmla="*/ 39 w 67"/>
                  <a:gd name="T59" fmla="*/ 48 h 54"/>
                  <a:gd name="T60" fmla="*/ 41 w 67"/>
                  <a:gd name="T61" fmla="*/ 46 h 54"/>
                  <a:gd name="T62" fmla="*/ 43 w 67"/>
                  <a:gd name="T63" fmla="*/ 48 h 54"/>
                  <a:gd name="T64" fmla="*/ 41 w 67"/>
                  <a:gd name="T65" fmla="*/ 50 h 54"/>
                  <a:gd name="T66" fmla="*/ 48 w 67"/>
                  <a:gd name="T67" fmla="*/ 50 h 54"/>
                  <a:gd name="T68" fmla="*/ 46 w 67"/>
                  <a:gd name="T69" fmla="*/ 48 h 54"/>
                  <a:gd name="T70" fmla="*/ 48 w 67"/>
                  <a:gd name="T71" fmla="*/ 46 h 54"/>
                  <a:gd name="T72" fmla="*/ 50 w 67"/>
                  <a:gd name="T73" fmla="*/ 48 h 54"/>
                  <a:gd name="T74" fmla="*/ 48 w 67"/>
                  <a:gd name="T75" fmla="*/ 50 h 54"/>
                  <a:gd name="T76" fmla="*/ 63 w 67"/>
                  <a:gd name="T77" fmla="*/ 40 h 54"/>
                  <a:gd name="T78" fmla="*/ 60 w 67"/>
                  <a:gd name="T79" fmla="*/ 43 h 54"/>
                  <a:gd name="T80" fmla="*/ 7 w 67"/>
                  <a:gd name="T81" fmla="*/ 43 h 54"/>
                  <a:gd name="T82" fmla="*/ 4 w 67"/>
                  <a:gd name="T83" fmla="*/ 40 h 54"/>
                  <a:gd name="T84" fmla="*/ 4 w 67"/>
                  <a:gd name="T85" fmla="*/ 7 h 54"/>
                  <a:gd name="T86" fmla="*/ 7 w 67"/>
                  <a:gd name="T87" fmla="*/ 4 h 54"/>
                  <a:gd name="T88" fmla="*/ 19 w 67"/>
                  <a:gd name="T89" fmla="*/ 4 h 54"/>
                  <a:gd name="T90" fmla="*/ 48 w 67"/>
                  <a:gd name="T91" fmla="*/ 4 h 54"/>
                  <a:gd name="T92" fmla="*/ 60 w 67"/>
                  <a:gd name="T93" fmla="*/ 4 h 54"/>
                  <a:gd name="T94" fmla="*/ 63 w 67"/>
                  <a:gd name="T95" fmla="*/ 7 h 54"/>
                  <a:gd name="T96" fmla="*/ 63 w 67"/>
                  <a:gd name="T97" fmla="*/ 4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7" h="54">
                    <a:moveTo>
                      <a:pt x="64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3"/>
                      <a:pt x="2" y="54"/>
                      <a:pt x="3" y="54"/>
                    </a:cubicBezTo>
                    <a:cubicBezTo>
                      <a:pt x="64" y="54"/>
                      <a:pt x="64" y="54"/>
                      <a:pt x="64" y="54"/>
                    </a:cubicBezTo>
                    <a:cubicBezTo>
                      <a:pt x="65" y="54"/>
                      <a:pt x="67" y="53"/>
                      <a:pt x="67" y="51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7" y="2"/>
                      <a:pt x="65" y="0"/>
                      <a:pt x="64" y="0"/>
                    </a:cubicBezTo>
                    <a:close/>
                    <a:moveTo>
                      <a:pt x="19" y="50"/>
                    </a:moveTo>
                    <a:cubicBezTo>
                      <a:pt x="18" y="50"/>
                      <a:pt x="17" y="49"/>
                      <a:pt x="17" y="48"/>
                    </a:cubicBezTo>
                    <a:cubicBezTo>
                      <a:pt x="17" y="47"/>
                      <a:pt x="18" y="46"/>
                      <a:pt x="19" y="46"/>
                    </a:cubicBezTo>
                    <a:cubicBezTo>
                      <a:pt x="20" y="46"/>
                      <a:pt x="21" y="47"/>
                      <a:pt x="21" y="48"/>
                    </a:cubicBezTo>
                    <a:cubicBezTo>
                      <a:pt x="21" y="49"/>
                      <a:pt x="20" y="50"/>
                      <a:pt x="19" y="50"/>
                    </a:cubicBezTo>
                    <a:close/>
                    <a:moveTo>
                      <a:pt x="26" y="50"/>
                    </a:moveTo>
                    <a:cubicBezTo>
                      <a:pt x="25" y="50"/>
                      <a:pt x="24" y="49"/>
                      <a:pt x="24" y="48"/>
                    </a:cubicBezTo>
                    <a:cubicBezTo>
                      <a:pt x="24" y="47"/>
                      <a:pt x="25" y="46"/>
                      <a:pt x="26" y="46"/>
                    </a:cubicBezTo>
                    <a:cubicBezTo>
                      <a:pt x="27" y="46"/>
                      <a:pt x="28" y="47"/>
                      <a:pt x="28" y="48"/>
                    </a:cubicBezTo>
                    <a:cubicBezTo>
                      <a:pt x="28" y="49"/>
                      <a:pt x="27" y="50"/>
                      <a:pt x="26" y="50"/>
                    </a:cubicBezTo>
                    <a:close/>
                    <a:moveTo>
                      <a:pt x="34" y="52"/>
                    </a:moveTo>
                    <a:cubicBezTo>
                      <a:pt x="32" y="52"/>
                      <a:pt x="30" y="50"/>
                      <a:pt x="30" y="48"/>
                    </a:cubicBezTo>
                    <a:cubicBezTo>
                      <a:pt x="30" y="46"/>
                      <a:pt x="32" y="45"/>
                      <a:pt x="34" y="45"/>
                    </a:cubicBezTo>
                    <a:cubicBezTo>
                      <a:pt x="36" y="45"/>
                      <a:pt x="37" y="46"/>
                      <a:pt x="37" y="48"/>
                    </a:cubicBezTo>
                    <a:cubicBezTo>
                      <a:pt x="37" y="50"/>
                      <a:pt x="36" y="52"/>
                      <a:pt x="34" y="52"/>
                    </a:cubicBezTo>
                    <a:close/>
                    <a:moveTo>
                      <a:pt x="41" y="50"/>
                    </a:moveTo>
                    <a:cubicBezTo>
                      <a:pt x="40" y="50"/>
                      <a:pt x="39" y="49"/>
                      <a:pt x="39" y="48"/>
                    </a:cubicBezTo>
                    <a:cubicBezTo>
                      <a:pt x="39" y="47"/>
                      <a:pt x="40" y="46"/>
                      <a:pt x="41" y="46"/>
                    </a:cubicBezTo>
                    <a:cubicBezTo>
                      <a:pt x="42" y="46"/>
                      <a:pt x="43" y="47"/>
                      <a:pt x="43" y="48"/>
                    </a:cubicBezTo>
                    <a:cubicBezTo>
                      <a:pt x="43" y="49"/>
                      <a:pt x="42" y="50"/>
                      <a:pt x="41" y="50"/>
                    </a:cubicBezTo>
                    <a:close/>
                    <a:moveTo>
                      <a:pt x="48" y="50"/>
                    </a:moveTo>
                    <a:cubicBezTo>
                      <a:pt x="47" y="50"/>
                      <a:pt x="46" y="49"/>
                      <a:pt x="46" y="48"/>
                    </a:cubicBezTo>
                    <a:cubicBezTo>
                      <a:pt x="46" y="47"/>
                      <a:pt x="47" y="46"/>
                      <a:pt x="48" y="46"/>
                    </a:cubicBezTo>
                    <a:cubicBezTo>
                      <a:pt x="49" y="46"/>
                      <a:pt x="50" y="47"/>
                      <a:pt x="50" y="48"/>
                    </a:cubicBezTo>
                    <a:cubicBezTo>
                      <a:pt x="50" y="49"/>
                      <a:pt x="49" y="50"/>
                      <a:pt x="48" y="50"/>
                    </a:cubicBezTo>
                    <a:close/>
                    <a:moveTo>
                      <a:pt x="63" y="40"/>
                    </a:moveTo>
                    <a:cubicBezTo>
                      <a:pt x="63" y="42"/>
                      <a:pt x="62" y="43"/>
                      <a:pt x="60" y="43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5" y="43"/>
                      <a:pt x="4" y="42"/>
                      <a:pt x="4" y="40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5" y="4"/>
                      <a:pt x="7" y="4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2" y="4"/>
                      <a:pt x="63" y="6"/>
                      <a:pt x="63" y="7"/>
                    </a:cubicBezTo>
                    <a:lnTo>
                      <a:pt x="63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5988300" y="2896967"/>
            <a:ext cx="1931840" cy="1134593"/>
            <a:chOff x="5963535" y="3151602"/>
            <a:chExt cx="1931840" cy="1134593"/>
          </a:xfrm>
        </p:grpSpPr>
        <p:sp>
          <p:nvSpPr>
            <p:cNvPr id="75" name="Freeform 5"/>
            <p:cNvSpPr/>
            <p:nvPr/>
          </p:nvSpPr>
          <p:spPr bwMode="auto">
            <a:xfrm>
              <a:off x="5963535" y="3151602"/>
              <a:ext cx="1931840" cy="1134593"/>
            </a:xfrm>
            <a:custGeom>
              <a:avLst/>
              <a:gdLst>
                <a:gd name="T0" fmla="*/ 0 w 1592"/>
                <a:gd name="T1" fmla="*/ 170 h 935"/>
                <a:gd name="T2" fmla="*/ 1136 w 1592"/>
                <a:gd name="T3" fmla="*/ 170 h 935"/>
                <a:gd name="T4" fmla="*/ 1136 w 1592"/>
                <a:gd name="T5" fmla="*/ 0 h 935"/>
                <a:gd name="T6" fmla="*/ 1369 w 1592"/>
                <a:gd name="T7" fmla="*/ 233 h 935"/>
                <a:gd name="T8" fmla="*/ 1592 w 1592"/>
                <a:gd name="T9" fmla="*/ 467 h 935"/>
                <a:gd name="T10" fmla="*/ 1369 w 1592"/>
                <a:gd name="T11" fmla="*/ 701 h 935"/>
                <a:gd name="T12" fmla="*/ 1136 w 1592"/>
                <a:gd name="T13" fmla="*/ 935 h 935"/>
                <a:gd name="T14" fmla="*/ 1136 w 1592"/>
                <a:gd name="T15" fmla="*/ 754 h 935"/>
                <a:gd name="T16" fmla="*/ 0 w 1592"/>
                <a:gd name="T17" fmla="*/ 754 h 935"/>
                <a:gd name="T18" fmla="*/ 0 w 1592"/>
                <a:gd name="T19" fmla="*/ 170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2" h="935">
                  <a:moveTo>
                    <a:pt x="0" y="170"/>
                  </a:moveTo>
                  <a:lnTo>
                    <a:pt x="1136" y="170"/>
                  </a:lnTo>
                  <a:lnTo>
                    <a:pt x="1136" y="0"/>
                  </a:lnTo>
                  <a:lnTo>
                    <a:pt x="1369" y="233"/>
                  </a:lnTo>
                  <a:lnTo>
                    <a:pt x="1592" y="467"/>
                  </a:lnTo>
                  <a:lnTo>
                    <a:pt x="1369" y="701"/>
                  </a:lnTo>
                  <a:lnTo>
                    <a:pt x="1136" y="935"/>
                  </a:lnTo>
                  <a:lnTo>
                    <a:pt x="1136" y="754"/>
                  </a:lnTo>
                  <a:lnTo>
                    <a:pt x="0" y="754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6990815" y="3362210"/>
              <a:ext cx="74240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</a:t>
              </a:r>
              <a:r>
                <a:rPr lang="en-US" sz="3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3</a:t>
              </a:r>
              <a:endParaRPr lang="en-US" sz="36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7" name="Freeform 114"/>
            <p:cNvSpPr>
              <a:spLocks noEditPoints="1"/>
            </p:cNvSpPr>
            <p:nvPr/>
          </p:nvSpPr>
          <p:spPr bwMode="auto">
            <a:xfrm>
              <a:off x="6688775" y="3503352"/>
              <a:ext cx="262039" cy="324802"/>
            </a:xfrm>
            <a:custGeom>
              <a:avLst/>
              <a:gdLst>
                <a:gd name="T0" fmla="*/ 0 w 55"/>
                <a:gd name="T1" fmla="*/ 45 h 68"/>
                <a:gd name="T2" fmla="*/ 19 w 55"/>
                <a:gd name="T3" fmla="*/ 53 h 68"/>
                <a:gd name="T4" fmla="*/ 5 w 55"/>
                <a:gd name="T5" fmla="*/ 60 h 68"/>
                <a:gd name="T6" fmla="*/ 29 w 55"/>
                <a:gd name="T7" fmla="*/ 68 h 68"/>
                <a:gd name="T8" fmla="*/ 52 w 55"/>
                <a:gd name="T9" fmla="*/ 60 h 68"/>
                <a:gd name="T10" fmla="*/ 38 w 55"/>
                <a:gd name="T11" fmla="*/ 53 h 68"/>
                <a:gd name="T12" fmla="*/ 55 w 55"/>
                <a:gd name="T13" fmla="*/ 45 h 68"/>
                <a:gd name="T14" fmla="*/ 55 w 55"/>
                <a:gd name="T15" fmla="*/ 0 h 68"/>
                <a:gd name="T16" fmla="*/ 43 w 55"/>
                <a:gd name="T17" fmla="*/ 61 h 68"/>
                <a:gd name="T18" fmla="*/ 43 w 55"/>
                <a:gd name="T19" fmla="*/ 61 h 68"/>
                <a:gd name="T20" fmla="*/ 28 w 55"/>
                <a:gd name="T21" fmla="*/ 64 h 68"/>
                <a:gd name="T22" fmla="*/ 13 w 55"/>
                <a:gd name="T23" fmla="*/ 61 h 68"/>
                <a:gd name="T24" fmla="*/ 28 w 55"/>
                <a:gd name="T25" fmla="*/ 63 h 68"/>
                <a:gd name="T26" fmla="*/ 20 w 55"/>
                <a:gd name="T27" fmla="*/ 57 h 68"/>
                <a:gd name="T28" fmla="*/ 20 w 55"/>
                <a:gd name="T29" fmla="*/ 53 h 68"/>
                <a:gd name="T30" fmla="*/ 20 w 55"/>
                <a:gd name="T31" fmla="*/ 45 h 68"/>
                <a:gd name="T32" fmla="*/ 37 w 55"/>
                <a:gd name="T33" fmla="*/ 52 h 68"/>
                <a:gd name="T34" fmla="*/ 37 w 55"/>
                <a:gd name="T35" fmla="*/ 53 h 68"/>
                <a:gd name="T36" fmla="*/ 20 w 55"/>
                <a:gd name="T37" fmla="*/ 57 h 68"/>
                <a:gd name="T38" fmla="*/ 38 w 55"/>
                <a:gd name="T39" fmla="*/ 44 h 68"/>
                <a:gd name="T40" fmla="*/ 1 w 55"/>
                <a:gd name="T41" fmla="*/ 44 h 68"/>
                <a:gd name="T42" fmla="*/ 54 w 55"/>
                <a:gd name="T43" fmla="*/ 1 h 68"/>
                <a:gd name="T44" fmla="*/ 50 w 55"/>
                <a:gd name="T45" fmla="*/ 38 h 68"/>
                <a:gd name="T46" fmla="*/ 6 w 55"/>
                <a:gd name="T47" fmla="*/ 5 h 68"/>
                <a:gd name="T48" fmla="*/ 50 w 55"/>
                <a:gd name="T49" fmla="*/ 39 h 68"/>
                <a:gd name="T50" fmla="*/ 47 w 55"/>
                <a:gd name="T51" fmla="*/ 39 h 68"/>
                <a:gd name="T52" fmla="*/ 47 w 55"/>
                <a:gd name="T53" fmla="*/ 43 h 68"/>
                <a:gd name="T54" fmla="*/ 47 w 55"/>
                <a:gd name="T55" fmla="*/ 39 h 68"/>
                <a:gd name="T56" fmla="*/ 47 w 55"/>
                <a:gd name="T57" fmla="*/ 41 h 68"/>
                <a:gd name="T58" fmla="*/ 48 w 55"/>
                <a:gd name="T59" fmla="*/ 41 h 68"/>
                <a:gd name="T60" fmla="*/ 25 w 55"/>
                <a:gd name="T61" fmla="*/ 40 h 68"/>
                <a:gd name="T62" fmla="*/ 25 w 55"/>
                <a:gd name="T63" fmla="*/ 42 h 68"/>
                <a:gd name="T64" fmla="*/ 25 w 55"/>
                <a:gd name="T65" fmla="*/ 40 h 68"/>
                <a:gd name="T66" fmla="*/ 29 w 55"/>
                <a:gd name="T67" fmla="*/ 41 h 68"/>
                <a:gd name="T68" fmla="*/ 31 w 55"/>
                <a:gd name="T69" fmla="*/ 41 h 68"/>
                <a:gd name="T70" fmla="*/ 35 w 55"/>
                <a:gd name="T71" fmla="*/ 40 h 68"/>
                <a:gd name="T72" fmla="*/ 35 w 55"/>
                <a:gd name="T73" fmla="*/ 42 h 68"/>
                <a:gd name="T74" fmla="*/ 35 w 55"/>
                <a:gd name="T75" fmla="*/ 4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5" h="68">
                  <a:moveTo>
                    <a:pt x="0" y="0"/>
                  </a:moveTo>
                  <a:cubicBezTo>
                    <a:pt x="0" y="45"/>
                    <a:pt x="0" y="45"/>
                    <a:pt x="0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6" y="53"/>
                    <a:pt x="14" y="54"/>
                    <a:pt x="12" y="54"/>
                  </a:cubicBezTo>
                  <a:cubicBezTo>
                    <a:pt x="8" y="56"/>
                    <a:pt x="5" y="57"/>
                    <a:pt x="5" y="60"/>
                  </a:cubicBezTo>
                  <a:cubicBezTo>
                    <a:pt x="5" y="62"/>
                    <a:pt x="8" y="64"/>
                    <a:pt x="12" y="65"/>
                  </a:cubicBezTo>
                  <a:cubicBezTo>
                    <a:pt x="16" y="67"/>
                    <a:pt x="22" y="68"/>
                    <a:pt x="29" y="68"/>
                  </a:cubicBezTo>
                  <a:cubicBezTo>
                    <a:pt x="35" y="68"/>
                    <a:pt x="41" y="67"/>
                    <a:pt x="45" y="65"/>
                  </a:cubicBezTo>
                  <a:cubicBezTo>
                    <a:pt x="50" y="64"/>
                    <a:pt x="52" y="62"/>
                    <a:pt x="52" y="60"/>
                  </a:cubicBezTo>
                  <a:cubicBezTo>
                    <a:pt x="52" y="57"/>
                    <a:pt x="50" y="56"/>
                    <a:pt x="45" y="54"/>
                  </a:cubicBezTo>
                  <a:cubicBezTo>
                    <a:pt x="43" y="54"/>
                    <a:pt x="41" y="53"/>
                    <a:pt x="38" y="53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0" y="0"/>
                  </a:lnTo>
                  <a:close/>
                  <a:moveTo>
                    <a:pt x="43" y="61"/>
                  </a:moveTo>
                  <a:cubicBezTo>
                    <a:pt x="43" y="61"/>
                    <a:pt x="43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62"/>
                    <a:pt x="43" y="62"/>
                    <a:pt x="43" y="62"/>
                  </a:cubicBezTo>
                  <a:cubicBezTo>
                    <a:pt x="39" y="64"/>
                    <a:pt x="33" y="64"/>
                    <a:pt x="28" y="64"/>
                  </a:cubicBezTo>
                  <a:cubicBezTo>
                    <a:pt x="23" y="64"/>
                    <a:pt x="17" y="64"/>
                    <a:pt x="13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7" y="63"/>
                    <a:pt x="23" y="63"/>
                    <a:pt x="28" y="63"/>
                  </a:cubicBezTo>
                  <a:cubicBezTo>
                    <a:pt x="33" y="63"/>
                    <a:pt x="39" y="63"/>
                    <a:pt x="43" y="61"/>
                  </a:cubicBezTo>
                  <a:close/>
                  <a:moveTo>
                    <a:pt x="20" y="57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53"/>
                    <a:pt x="20" y="53"/>
                    <a:pt x="20" y="5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37" y="57"/>
                    <a:pt x="37" y="57"/>
                    <a:pt x="37" y="57"/>
                  </a:cubicBezTo>
                  <a:lnTo>
                    <a:pt x="20" y="57"/>
                  </a:lnTo>
                  <a:close/>
                  <a:moveTo>
                    <a:pt x="54" y="44"/>
                  </a:moveTo>
                  <a:cubicBezTo>
                    <a:pt x="38" y="44"/>
                    <a:pt x="38" y="44"/>
                    <a:pt x="38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4" y="1"/>
                    <a:pt x="54" y="1"/>
                    <a:pt x="54" y="1"/>
                  </a:cubicBezTo>
                  <a:lnTo>
                    <a:pt x="54" y="44"/>
                  </a:lnTo>
                  <a:close/>
                  <a:moveTo>
                    <a:pt x="50" y="38"/>
                  </a:moveTo>
                  <a:cubicBezTo>
                    <a:pt x="50" y="5"/>
                    <a:pt x="50" y="5"/>
                    <a:pt x="50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50" y="39"/>
                    <a:pt x="50" y="39"/>
                    <a:pt x="50" y="39"/>
                  </a:cubicBezTo>
                  <a:lnTo>
                    <a:pt x="50" y="38"/>
                  </a:lnTo>
                  <a:close/>
                  <a:moveTo>
                    <a:pt x="47" y="39"/>
                  </a:moveTo>
                  <a:cubicBezTo>
                    <a:pt x="46" y="39"/>
                    <a:pt x="46" y="40"/>
                    <a:pt x="46" y="41"/>
                  </a:cubicBezTo>
                  <a:cubicBezTo>
                    <a:pt x="46" y="42"/>
                    <a:pt x="46" y="43"/>
                    <a:pt x="47" y="43"/>
                  </a:cubicBezTo>
                  <a:cubicBezTo>
                    <a:pt x="48" y="43"/>
                    <a:pt x="49" y="42"/>
                    <a:pt x="49" y="41"/>
                  </a:cubicBezTo>
                  <a:cubicBezTo>
                    <a:pt x="49" y="40"/>
                    <a:pt x="48" y="39"/>
                    <a:pt x="47" y="39"/>
                  </a:cubicBezTo>
                  <a:close/>
                  <a:moveTo>
                    <a:pt x="47" y="42"/>
                  </a:moveTo>
                  <a:cubicBezTo>
                    <a:pt x="47" y="42"/>
                    <a:pt x="47" y="42"/>
                    <a:pt x="47" y="41"/>
                  </a:cubicBezTo>
                  <a:cubicBezTo>
                    <a:pt x="47" y="41"/>
                    <a:pt x="47" y="40"/>
                    <a:pt x="47" y="40"/>
                  </a:cubicBezTo>
                  <a:cubicBezTo>
                    <a:pt x="48" y="40"/>
                    <a:pt x="48" y="41"/>
                    <a:pt x="48" y="41"/>
                  </a:cubicBezTo>
                  <a:cubicBezTo>
                    <a:pt x="48" y="42"/>
                    <a:pt x="48" y="42"/>
                    <a:pt x="47" y="42"/>
                  </a:cubicBezTo>
                  <a:close/>
                  <a:moveTo>
                    <a:pt x="25" y="40"/>
                  </a:moveTo>
                  <a:cubicBezTo>
                    <a:pt x="25" y="40"/>
                    <a:pt x="24" y="41"/>
                    <a:pt x="24" y="41"/>
                  </a:cubicBezTo>
                  <a:cubicBezTo>
                    <a:pt x="24" y="42"/>
                    <a:pt x="25" y="42"/>
                    <a:pt x="25" y="42"/>
                  </a:cubicBezTo>
                  <a:cubicBezTo>
                    <a:pt x="26" y="42"/>
                    <a:pt x="27" y="42"/>
                    <a:pt x="27" y="41"/>
                  </a:cubicBezTo>
                  <a:cubicBezTo>
                    <a:pt x="27" y="41"/>
                    <a:pt x="26" y="40"/>
                    <a:pt x="25" y="40"/>
                  </a:cubicBezTo>
                  <a:close/>
                  <a:moveTo>
                    <a:pt x="30" y="40"/>
                  </a:moveTo>
                  <a:cubicBezTo>
                    <a:pt x="30" y="40"/>
                    <a:pt x="29" y="41"/>
                    <a:pt x="29" y="41"/>
                  </a:cubicBezTo>
                  <a:cubicBezTo>
                    <a:pt x="29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1"/>
                  </a:cubicBezTo>
                  <a:cubicBezTo>
                    <a:pt x="31" y="41"/>
                    <a:pt x="31" y="40"/>
                    <a:pt x="30" y="40"/>
                  </a:cubicBezTo>
                  <a:close/>
                  <a:moveTo>
                    <a:pt x="35" y="40"/>
                  </a:moveTo>
                  <a:cubicBezTo>
                    <a:pt x="34" y="40"/>
                    <a:pt x="34" y="41"/>
                    <a:pt x="33" y="41"/>
                  </a:cubicBezTo>
                  <a:cubicBezTo>
                    <a:pt x="34" y="42"/>
                    <a:pt x="34" y="42"/>
                    <a:pt x="35" y="42"/>
                  </a:cubicBezTo>
                  <a:cubicBezTo>
                    <a:pt x="35" y="42"/>
                    <a:pt x="36" y="42"/>
                    <a:pt x="36" y="41"/>
                  </a:cubicBezTo>
                  <a:cubicBezTo>
                    <a:pt x="36" y="41"/>
                    <a:pt x="35" y="40"/>
                    <a:pt x="35" y="4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2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 flipH="1">
            <a:off x="5811941" y="367155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9" name="椭圆 78"/>
          <p:cNvSpPr/>
          <p:nvPr/>
        </p:nvSpPr>
        <p:spPr>
          <a:xfrm flipH="1">
            <a:off x="5223634" y="3226521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0" name="椭圆 79"/>
          <p:cNvSpPr/>
          <p:nvPr/>
        </p:nvSpPr>
        <p:spPr>
          <a:xfrm flipH="1">
            <a:off x="5217741" y="410329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/>
        </p:nvSpPr>
        <p:spPr>
          <a:xfrm flipH="1">
            <a:off x="6028595" y="4366168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2" name="椭圆 81"/>
          <p:cNvSpPr/>
          <p:nvPr/>
        </p:nvSpPr>
        <p:spPr>
          <a:xfrm flipH="1">
            <a:off x="6543766" y="3661882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3" name="椭圆 82"/>
          <p:cNvSpPr/>
          <p:nvPr/>
        </p:nvSpPr>
        <p:spPr>
          <a:xfrm flipH="1">
            <a:off x="6031414" y="2953999"/>
            <a:ext cx="360000" cy="3600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538472" y="1324167"/>
            <a:ext cx="2610516" cy="1025086"/>
            <a:chOff x="6515612" y="1536257"/>
            <a:chExt cx="2610516" cy="1025086"/>
          </a:xfrm>
        </p:grpSpPr>
        <p:sp>
          <p:nvSpPr>
            <p:cNvPr id="85" name="矩形 84"/>
            <p:cNvSpPr/>
            <p:nvPr/>
          </p:nvSpPr>
          <p:spPr>
            <a:xfrm>
              <a:off x="6522198" y="1536257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录制场景脚本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6515612" y="1911103"/>
              <a:ext cx="2610516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基于被测试应用程序设计场景，录制相应的场景测试脚本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8021520" y="2949218"/>
            <a:ext cx="2610516" cy="1025086"/>
            <a:chOff x="7998660" y="3161308"/>
            <a:chExt cx="2610516" cy="1025086"/>
          </a:xfrm>
        </p:grpSpPr>
        <p:sp>
          <p:nvSpPr>
            <p:cNvPr id="88" name="矩形 87"/>
            <p:cNvSpPr/>
            <p:nvPr/>
          </p:nvSpPr>
          <p:spPr>
            <a:xfrm>
              <a:off x="8005246" y="3161308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修改增强脚本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7998660" y="3536154"/>
              <a:ext cx="2610516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基于场景用例，设置用例检查点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281651" y="4870421"/>
            <a:ext cx="2610516" cy="1025086"/>
            <a:chOff x="7258791" y="5082511"/>
            <a:chExt cx="2610516" cy="1025086"/>
          </a:xfrm>
        </p:grpSpPr>
        <p:sp>
          <p:nvSpPr>
            <p:cNvPr id="91" name="矩形 90"/>
            <p:cNvSpPr/>
            <p:nvPr/>
          </p:nvSpPr>
          <p:spPr>
            <a:xfrm>
              <a:off x="7265377" y="5082511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回放脚本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7258791" y="5457357"/>
              <a:ext cx="2610516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基于修改增加脚本，执行测试回放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471481" y="2648815"/>
            <a:ext cx="2603929" cy="1025086"/>
            <a:chOff x="1448621" y="2860905"/>
            <a:chExt cx="2603929" cy="1025086"/>
          </a:xfrm>
        </p:grpSpPr>
        <p:sp>
          <p:nvSpPr>
            <p:cNvPr id="94" name="矩形 93"/>
            <p:cNvSpPr/>
            <p:nvPr/>
          </p:nvSpPr>
          <p:spPr>
            <a:xfrm>
              <a:off x="1448621" y="2860905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设计测试场景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547590" y="3235751"/>
              <a:ext cx="2504960" cy="6502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被测试应用程序测试规划与</a:t>
              </a: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测试场景设计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853585" y="4721410"/>
            <a:ext cx="2603929" cy="745686"/>
            <a:chOff x="1830725" y="4933500"/>
            <a:chExt cx="2603929" cy="745686"/>
          </a:xfrm>
        </p:grpSpPr>
        <p:sp>
          <p:nvSpPr>
            <p:cNvPr id="97" name="矩形 96"/>
            <p:cNvSpPr/>
            <p:nvPr/>
          </p:nvSpPr>
          <p:spPr>
            <a:xfrm>
              <a:off x="1830725" y="4933500"/>
              <a:ext cx="2603929" cy="4914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2000" b="1">
                  <a:solidFill>
                    <a:schemeClr val="bg1"/>
                  </a:solidFill>
                  <a:latin typeface="Arial" panose="020B0604020202020204"/>
                  <a:ea typeface="微软雅黑" panose="020B0503020204020204" pitchFamily="34" charset="-122"/>
                </a:rPr>
                <a:t>生成测试报告</a:t>
              </a:r>
              <a:endParaRPr lang="zh-CN" altLang="en-US" sz="2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929694" y="5308346"/>
              <a:ext cx="2504960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bg1">
                      <a:alpha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展示执行完成的测试用例结果</a:t>
              </a:r>
              <a:endParaRPr lang="zh-CN" altLang="en-US" sz="1400" dirty="0">
                <a:solidFill>
                  <a:schemeClr val="bg1">
                    <a:alpha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78" grpId="0" bldLvl="0" animBg="1"/>
      <p:bldP spid="79" grpId="0" bldLvl="0" animBg="1"/>
      <p:bldP spid="80" grpId="0" bldLvl="0" animBg="1"/>
      <p:bldP spid="81" grpId="0" bldLvl="0" animBg="1"/>
      <p:bldP spid="82" grpId="0" bldLvl="0" animBg="1"/>
      <p:bldP spid="8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1075690" y="252730"/>
            <a:ext cx="33762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01-</a:t>
            </a:r>
            <a:r>
              <a:rPr lang="zh-CN" altLang="en-US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录制场景脚本</a:t>
            </a:r>
            <a:endParaRPr lang="zh-CN" altLang="en-US" sz="3000" b="1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304528" y="186574"/>
            <a:ext cx="685800" cy="6858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745" y="872490"/>
            <a:ext cx="10601325" cy="578675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2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1075690" y="252730"/>
            <a:ext cx="33762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02-</a:t>
            </a:r>
            <a:r>
              <a:rPr lang="zh-CN" altLang="zh-CN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运行</a:t>
            </a:r>
            <a:r>
              <a:rPr lang="zh-CN" altLang="en-US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场景脚本</a:t>
            </a:r>
            <a:endParaRPr lang="zh-CN" altLang="en-US" sz="3000" b="1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304528" y="186574"/>
            <a:ext cx="685800" cy="6858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 descr="2KQ7XG[J~JP8UI62D{X~ZA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872490"/>
            <a:ext cx="10058400" cy="54902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2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1075690" y="252730"/>
            <a:ext cx="337629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03-</a:t>
            </a:r>
            <a:r>
              <a:rPr lang="zh-CN" altLang="en-US" sz="3000" b="1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生成测试报告</a:t>
            </a:r>
            <a:endParaRPr lang="zh-CN" altLang="en-US" sz="3000" b="1" dirty="0">
              <a:solidFill>
                <a:schemeClr val="bg1"/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304528" y="186574"/>
            <a:ext cx="685800" cy="6858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110" y="872490"/>
            <a:ext cx="5977890" cy="56769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2324735" y="121285"/>
            <a:ext cx="7769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年软件测试行业境况回顾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08175" y="1080770"/>
            <a:ext cx="434467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历年公司产品测试对象类型分布：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06946" y="73968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1638935"/>
            <a:ext cx="7927975" cy="48514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  <p:bldP spid="29" grpId="0"/>
      <p:bldP spid="29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09859" y="248875"/>
            <a:ext cx="2989943" cy="47078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30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5</a:t>
            </a:r>
            <a:endParaRPr lang="en-US" sz="30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263308" y="2141707"/>
            <a:ext cx="435680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课程小结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8516863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V="1">
            <a:off x="7690928" y="3228018"/>
            <a:ext cx="82550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8769826" y="2836228"/>
            <a:ext cx="386080" cy="2863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9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892405" y="186776"/>
            <a:ext cx="4356801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课程小结</a:t>
            </a:r>
            <a:endParaRPr lang="zh-CN" altLang="en-US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56610" y="1710575"/>
            <a:ext cx="99360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8" name="燕尾形 7"/>
          <p:cNvSpPr/>
          <p:nvPr/>
        </p:nvSpPr>
        <p:spPr>
          <a:xfrm>
            <a:off x="938394" y="1390534"/>
            <a:ext cx="685800" cy="6858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2" name="燕尾形 31"/>
          <p:cNvSpPr/>
          <p:nvPr/>
        </p:nvSpPr>
        <p:spPr>
          <a:xfrm>
            <a:off x="492488" y="1390534"/>
            <a:ext cx="685800" cy="6858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3" name="燕尾形 32"/>
          <p:cNvSpPr/>
          <p:nvPr/>
        </p:nvSpPr>
        <p:spPr>
          <a:xfrm>
            <a:off x="10497483" y="1390534"/>
            <a:ext cx="685800" cy="685800"/>
          </a:xfrm>
          <a:prstGeom prst="chevron">
            <a:avLst>
              <a:gd name="adj" fmla="val 759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66950" y="2196320"/>
            <a:ext cx="942887" cy="40011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2000" b="1" kern="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START!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0497483" y="2196320"/>
            <a:ext cx="1021433" cy="40011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en-US" altLang="zh-CN" sz="2000" b="1" kern="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FINISH!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524137" y="1600200"/>
            <a:ext cx="2188830" cy="4296525"/>
            <a:chOff x="1409837" y="1600200"/>
            <a:chExt cx="2188830" cy="4296525"/>
          </a:xfrm>
          <a:solidFill>
            <a:schemeClr val="accent1">
              <a:alpha val="30000"/>
            </a:schemeClr>
          </a:solidFill>
        </p:grpSpPr>
        <p:grpSp>
          <p:nvGrpSpPr>
            <p:cNvPr id="12" name="组 11"/>
            <p:cNvGrpSpPr/>
            <p:nvPr/>
          </p:nvGrpSpPr>
          <p:grpSpPr>
            <a:xfrm>
              <a:off x="1409837" y="1600200"/>
              <a:ext cx="2188830" cy="4296525"/>
              <a:chOff x="1644650" y="1600200"/>
              <a:chExt cx="1955800" cy="4296525"/>
            </a:xfrm>
            <a:grpFill/>
          </p:grpSpPr>
          <p:sp>
            <p:nvSpPr>
              <p:cNvPr id="9" name="椭圆 8"/>
              <p:cNvSpPr/>
              <p:nvPr/>
            </p:nvSpPr>
            <p:spPr>
              <a:xfrm>
                <a:off x="2489316" y="1600200"/>
                <a:ext cx="266468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上箭头标注 10"/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1591183" y="4366416"/>
              <a:ext cx="1826140" cy="1050290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l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初级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自动化脚本开发成本比较容易实现，不需要太多的编程知识即可完成。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006413" y="4027862"/>
              <a:ext cx="995680" cy="33718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初级使用</a:t>
              </a:r>
              <a:endPara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Freeform 7"/>
            <p:cNvSpPr>
              <a:spLocks noEditPoints="1"/>
            </p:cNvSpPr>
            <p:nvPr/>
          </p:nvSpPr>
          <p:spPr bwMode="auto">
            <a:xfrm>
              <a:off x="2231729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3870907" y="1600200"/>
            <a:ext cx="2188830" cy="4296525"/>
            <a:chOff x="3894312" y="1600200"/>
            <a:chExt cx="2188830" cy="4296525"/>
          </a:xfrm>
          <a:solidFill>
            <a:schemeClr val="bg1">
              <a:alpha val="30000"/>
            </a:schemeClr>
          </a:solidFill>
        </p:grpSpPr>
        <p:grpSp>
          <p:nvGrpSpPr>
            <p:cNvPr id="44" name="组 43"/>
            <p:cNvGrpSpPr/>
            <p:nvPr/>
          </p:nvGrpSpPr>
          <p:grpSpPr>
            <a:xfrm>
              <a:off x="3894312" y="1600200"/>
              <a:ext cx="2188830" cy="4296525"/>
              <a:chOff x="1644650" y="1600200"/>
              <a:chExt cx="1955800" cy="4296525"/>
            </a:xfrm>
            <a:grpFill/>
          </p:grpSpPr>
          <p:sp>
            <p:nvSpPr>
              <p:cNvPr id="48" name="椭圆 47"/>
              <p:cNvSpPr/>
              <p:nvPr/>
            </p:nvSpPr>
            <p:spPr>
              <a:xfrm>
                <a:off x="2489316" y="1600200"/>
                <a:ext cx="266468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上箭头标注 48"/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4075922" y="4366260"/>
              <a:ext cx="1953260" cy="1050290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l" defTabSz="608965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主要针对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Windows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前台的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架构应用程序的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界面测试，当前也支持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、安卓及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IOS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GUI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测试。</a:t>
              </a:r>
              <a:endPara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4490888" y="4027862"/>
              <a:ext cx="995680" cy="33718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使用对象</a:t>
              </a:r>
              <a:endPara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4716204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 49"/>
          <p:cNvGrpSpPr/>
          <p:nvPr/>
        </p:nvGrpSpPr>
        <p:grpSpPr>
          <a:xfrm>
            <a:off x="6217677" y="1600200"/>
            <a:ext cx="2188830" cy="4296525"/>
            <a:chOff x="1409837" y="1600200"/>
            <a:chExt cx="2188830" cy="4296525"/>
          </a:xfrm>
          <a:solidFill>
            <a:schemeClr val="accent1">
              <a:alpha val="30000"/>
            </a:schemeClr>
          </a:solidFill>
        </p:grpSpPr>
        <p:grpSp>
          <p:nvGrpSpPr>
            <p:cNvPr id="54" name="组 53"/>
            <p:cNvGrpSpPr/>
            <p:nvPr/>
          </p:nvGrpSpPr>
          <p:grpSpPr>
            <a:xfrm>
              <a:off x="1409837" y="1600200"/>
              <a:ext cx="2188830" cy="4296525"/>
              <a:chOff x="1644650" y="1600200"/>
              <a:chExt cx="1955800" cy="4296525"/>
            </a:xfrm>
            <a:grpFill/>
          </p:grpSpPr>
          <p:sp>
            <p:nvSpPr>
              <p:cNvPr id="63" name="椭圆 62"/>
              <p:cNvSpPr/>
              <p:nvPr/>
            </p:nvSpPr>
            <p:spPr>
              <a:xfrm>
                <a:off x="2489316" y="1600200"/>
                <a:ext cx="266468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上箭头标注 63"/>
              <p:cNvSpPr/>
              <p:nvPr/>
            </p:nvSpPr>
            <p:spPr>
              <a:xfrm>
                <a:off x="1644650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6" name="矩形 55"/>
            <p:cNvSpPr/>
            <p:nvPr/>
          </p:nvSpPr>
          <p:spPr>
            <a:xfrm>
              <a:off x="1537472" y="4387850"/>
              <a:ext cx="1931035" cy="1050290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l" defTabSz="60896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基于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C#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VB.NET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语法，需要一定的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C#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、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VB.NET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编程功底，才能容易进入高级阶段使用。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2006413" y="4027862"/>
              <a:ext cx="995680" cy="33718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学习成本</a:t>
              </a:r>
              <a:endParaRPr lang="en-US" altLang="zh-CN" sz="16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58" name="Freeform 7"/>
            <p:cNvSpPr>
              <a:spLocks noEditPoints="1"/>
            </p:cNvSpPr>
            <p:nvPr/>
          </p:nvSpPr>
          <p:spPr bwMode="auto">
            <a:xfrm>
              <a:off x="2231729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8565083" y="1600200"/>
            <a:ext cx="2188830" cy="4296525"/>
            <a:chOff x="8565083" y="1600200"/>
            <a:chExt cx="2188830" cy="4296525"/>
          </a:xfrm>
          <a:solidFill>
            <a:schemeClr val="bg1">
              <a:alpha val="30000"/>
            </a:schemeClr>
          </a:solidFill>
        </p:grpSpPr>
        <p:grpSp>
          <p:nvGrpSpPr>
            <p:cNvPr id="66" name="组 65"/>
            <p:cNvGrpSpPr/>
            <p:nvPr/>
          </p:nvGrpSpPr>
          <p:grpSpPr>
            <a:xfrm>
              <a:off x="8565083" y="1600200"/>
              <a:ext cx="2188830" cy="4296525"/>
              <a:chOff x="1645217" y="1600200"/>
              <a:chExt cx="1955800" cy="4296525"/>
            </a:xfrm>
            <a:grpFill/>
          </p:grpSpPr>
          <p:sp>
            <p:nvSpPr>
              <p:cNvPr id="70" name="椭圆 69"/>
              <p:cNvSpPr/>
              <p:nvPr/>
            </p:nvSpPr>
            <p:spPr>
              <a:xfrm>
                <a:off x="2489316" y="1600200"/>
                <a:ext cx="266468" cy="3024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上箭头标注 70"/>
              <p:cNvSpPr/>
              <p:nvPr/>
            </p:nvSpPr>
            <p:spPr>
              <a:xfrm>
                <a:off x="1645217" y="1600200"/>
                <a:ext cx="1955800" cy="4296525"/>
              </a:xfrm>
              <a:prstGeom prst="upArrowCallout">
                <a:avLst>
                  <a:gd name="adj1" fmla="val 2597"/>
                  <a:gd name="adj2" fmla="val 2273"/>
                  <a:gd name="adj3" fmla="val 6169"/>
                  <a:gd name="adj4" fmla="val 72697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7" name="矩形 66"/>
            <p:cNvSpPr/>
            <p:nvPr/>
          </p:nvSpPr>
          <p:spPr>
            <a:xfrm>
              <a:off x="8745794" y="4366416"/>
              <a:ext cx="1826140" cy="1290320"/>
            </a:xfrm>
            <a:prstGeom prst="rect">
              <a:avLst/>
            </a:prstGeom>
            <a:grpFill/>
          </p:spPr>
          <p:txBody>
            <a:bodyPr wrap="square" numCol="1" spcCol="360000">
              <a:spAutoFit/>
            </a:bodyPr>
            <a:lstStyle/>
            <a:p>
              <a:pPr algn="l" defTabSz="608965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当前国内用户相对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QTP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用户较少，学习资料不全，基本依靠官方相关档解决使用过程中的问题。</a:t>
              </a:r>
              <a:endPara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9161024" y="4027862"/>
              <a:ext cx="995680" cy="33718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defTabSz="1218565">
                <a:defRPr/>
              </a:pPr>
              <a:r>
                <a:rPr lang="zh-CN" altLang="en-US" sz="1600" b="1" kern="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社区交流</a:t>
              </a:r>
              <a:endParaRPr lang="zh-CN" altLang="en-US" sz="1600" b="1" kern="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9386340" y="3310366"/>
              <a:ext cx="545044" cy="397456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30" grpId="0" bldLvl="0" animBg="1"/>
      <p:bldP spid="8" grpId="0" bldLvl="0" animBg="1"/>
      <p:bldP spid="32" grpId="0" bldLvl="0" animBg="1"/>
      <p:bldP spid="33" grpId="0" bldLvl="0" animBg="1"/>
      <p:bldP spid="37" grpId="0" bldLvl="0" animBg="1"/>
      <p:bldP spid="38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76509" y="251415"/>
            <a:ext cx="2989943" cy="47078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0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>
                    <a:alpha val="20000"/>
                  </a:schemeClr>
                </a:solidFill>
              </a:rPr>
              <a:t>6</a:t>
            </a:r>
            <a:endParaRPr lang="en-US" sz="30000" b="1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74745" y="1886585"/>
            <a:ext cx="6223635" cy="1322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8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 &amp; A</a:t>
            </a:r>
            <a:endParaRPr lang="en-US" altLang="zh-CN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966788" y="2962995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11231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203238" y="30653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087988" y="2836762"/>
            <a:ext cx="296849" cy="29737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8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7296355" y="3016095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>
            <a:stCxn id="50" idx="6"/>
          </p:cNvCxnSpPr>
          <p:nvPr/>
        </p:nvCxnSpPr>
        <p:spPr>
          <a:xfrm flipV="1">
            <a:off x="4263637" y="3125648"/>
            <a:ext cx="671649" cy="3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51" idx="6"/>
            <a:endCxn id="52" idx="2"/>
          </p:cNvCxnSpPr>
          <p:nvPr/>
        </p:nvCxnSpPr>
        <p:spPr>
          <a:xfrm flipV="1">
            <a:off x="5507523" y="3228018"/>
            <a:ext cx="69596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52" idx="6"/>
            <a:endCxn id="57" idx="2"/>
          </p:cNvCxnSpPr>
          <p:nvPr/>
        </p:nvCxnSpPr>
        <p:spPr>
          <a:xfrm>
            <a:off x="6500087" y="3228018"/>
            <a:ext cx="796290" cy="6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57" idx="6"/>
            <a:endCxn id="56" idx="2"/>
          </p:cNvCxnSpPr>
          <p:nvPr/>
        </p:nvCxnSpPr>
        <p:spPr>
          <a:xfrm flipH="1" flipV="1">
            <a:off x="6087553" y="2985448"/>
            <a:ext cx="1603375" cy="22923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9098029" y="2484967"/>
            <a:ext cx="395208" cy="395905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0000">
                <a:srgbClr val="FBFDFE">
                  <a:alpha val="20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>
            <a:stCxn id="63" idx="3"/>
            <a:endCxn id="56" idx="7"/>
          </p:cNvCxnSpPr>
          <p:nvPr/>
        </p:nvCxnSpPr>
        <p:spPr>
          <a:xfrm flipH="1">
            <a:off x="6340951" y="2822258"/>
            <a:ext cx="2814955" cy="57785"/>
          </a:xfrm>
          <a:prstGeom prst="line">
            <a:avLst/>
          </a:prstGeom>
          <a:noFill/>
          <a:ln w="63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 bldLvl="0" animBg="1"/>
      <p:bldP spid="51" grpId="0" bldLvl="0" animBg="1"/>
      <p:bldP spid="52" grpId="0" bldLvl="0" animBg="1"/>
      <p:bldP spid="56" grpId="0" bldLvl="0" animBg="1"/>
      <p:bldP spid="57" grpId="0" bldLvl="0" animBg="1"/>
      <p:bldP spid="63" grpId="0" bldLvl="0" animBg="1"/>
      <p:bldP spid="49" grpId="0"/>
      <p:bldP spid="49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7172800" y="2923210"/>
            <a:ext cx="623405" cy="546805"/>
            <a:chOff x="14344650" y="-2063655"/>
            <a:chExt cx="2655698" cy="2329383"/>
          </a:xfrm>
          <a:solidFill>
            <a:schemeClr val="bg1">
              <a:alpha val="60000"/>
            </a:schemeClr>
          </a:solidFill>
        </p:grpSpPr>
        <p:sp>
          <p:nvSpPr>
            <p:cNvPr id="130" name="椭圆 129"/>
            <p:cNvSpPr/>
            <p:nvPr/>
          </p:nvSpPr>
          <p:spPr>
            <a:xfrm>
              <a:off x="14344650" y="-8792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4668500" y="-2933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>
              <a:off x="15101049" y="-8639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>
              <a:off x="15266898" y="-11111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15419298" y="-206365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>
              <a:off x="15781248" y="-583186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16390848" y="-711505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>
              <a:off x="16509179" y="-133432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>
              <a:off x="15770046" y="113328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>
              <a:off x="16847948" y="-1236009"/>
              <a:ext cx="152400" cy="152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>
              <a:stCxn id="132" idx="7"/>
              <a:endCxn id="133" idx="3"/>
            </p:cNvCxnSpPr>
            <p:nvPr/>
          </p:nvCxnSpPr>
          <p:spPr>
            <a:xfrm flipV="1">
              <a:off x="15231131" y="-981073"/>
              <a:ext cx="58085" cy="139486"/>
            </a:xfrm>
            <a:prstGeom prst="lin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组合 109"/>
          <p:cNvGrpSpPr/>
          <p:nvPr/>
        </p:nvGrpSpPr>
        <p:grpSpPr>
          <a:xfrm>
            <a:off x="7190688" y="2926609"/>
            <a:ext cx="587482" cy="511019"/>
            <a:chOff x="14491853" y="-2049174"/>
            <a:chExt cx="2502668" cy="2176934"/>
          </a:xfrm>
        </p:grpSpPr>
        <p:cxnSp>
          <p:nvCxnSpPr>
            <p:cNvPr id="111" name="直接连接符 110"/>
            <p:cNvCxnSpPr>
              <a:stCxn id="134" idx="3"/>
              <a:endCxn id="130" idx="7"/>
            </p:cNvCxnSpPr>
            <p:nvPr/>
          </p:nvCxnSpPr>
          <p:spPr>
            <a:xfrm flipH="1">
              <a:off x="14546894" y="-1995400"/>
              <a:ext cx="965718" cy="107662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>
              <a:stCxn id="130" idx="4"/>
              <a:endCxn id="131" idx="0"/>
            </p:cNvCxnSpPr>
            <p:nvPr/>
          </p:nvCxnSpPr>
          <p:spPr>
            <a:xfrm>
              <a:off x="14491853" y="-788661"/>
              <a:ext cx="321906" cy="72496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>
              <a:stCxn id="131" idx="6"/>
              <a:endCxn id="138" idx="2"/>
            </p:cNvCxnSpPr>
            <p:nvPr/>
          </p:nvCxnSpPr>
          <p:spPr>
            <a:xfrm>
              <a:off x="14889195" y="11441"/>
              <a:ext cx="952193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>
              <a:stCxn id="138" idx="7"/>
              <a:endCxn id="137" idx="2"/>
            </p:cNvCxnSpPr>
            <p:nvPr/>
          </p:nvCxnSpPr>
          <p:spPr>
            <a:xfrm flipV="1">
              <a:off x="15971130" y="-118247"/>
              <a:ext cx="608646" cy="19206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37" idx="0"/>
              <a:endCxn id="139" idx="4"/>
            </p:cNvCxnSpPr>
            <p:nvPr/>
          </p:nvCxnSpPr>
          <p:spPr>
            <a:xfrm flipV="1">
              <a:off x="16656384" y="-1144748"/>
              <a:ext cx="338137" cy="95219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39" idx="1"/>
              <a:endCxn id="134" idx="6"/>
            </p:cNvCxnSpPr>
            <p:nvPr/>
          </p:nvCxnSpPr>
          <p:spPr>
            <a:xfrm flipH="1" flipV="1">
              <a:off x="15642822" y="-2049174"/>
              <a:ext cx="1298445" cy="773656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134" idx="4"/>
              <a:endCxn id="133" idx="0"/>
            </p:cNvCxnSpPr>
            <p:nvPr/>
          </p:nvCxnSpPr>
          <p:spPr>
            <a:xfrm flipH="1">
              <a:off x="15415014" y="-1973082"/>
              <a:ext cx="151485" cy="803412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>
              <a:stCxn id="134" idx="5"/>
              <a:endCxn id="135" idx="0"/>
            </p:cNvCxnSpPr>
            <p:nvPr/>
          </p:nvCxnSpPr>
          <p:spPr>
            <a:xfrm>
              <a:off x="15620380" y="-1995400"/>
              <a:ext cx="308381" cy="13525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>
              <a:stCxn id="135" idx="1"/>
              <a:endCxn id="133" idx="5"/>
            </p:cNvCxnSpPr>
            <p:nvPr/>
          </p:nvCxnSpPr>
          <p:spPr>
            <a:xfrm flipH="1" flipV="1">
              <a:off x="15468805" y="-1039280"/>
              <a:ext cx="405764" cy="41928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>
              <a:stCxn id="135" idx="7"/>
              <a:endCxn id="136" idx="2"/>
            </p:cNvCxnSpPr>
            <p:nvPr/>
          </p:nvCxnSpPr>
          <p:spPr>
            <a:xfrm flipV="1">
              <a:off x="15982334" y="-695733"/>
              <a:ext cx="478802" cy="757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>
              <a:stCxn id="136" idx="7"/>
              <a:endCxn id="139" idx="3"/>
            </p:cNvCxnSpPr>
            <p:nvPr/>
          </p:nvCxnSpPr>
          <p:spPr>
            <a:xfrm flipV="1">
              <a:off x="16591930" y="-1167600"/>
              <a:ext cx="348957" cy="41658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>
              <a:stCxn id="136" idx="4"/>
              <a:endCxn id="137" idx="1"/>
            </p:cNvCxnSpPr>
            <p:nvPr/>
          </p:nvCxnSpPr>
          <p:spPr>
            <a:xfrm>
              <a:off x="16538050" y="-620933"/>
              <a:ext cx="64922" cy="44904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>
              <a:stCxn id="137" idx="2"/>
              <a:endCxn id="135" idx="5"/>
            </p:cNvCxnSpPr>
            <p:nvPr/>
          </p:nvCxnSpPr>
          <p:spPr>
            <a:xfrm flipH="1" flipV="1">
              <a:off x="15982356" y="-511297"/>
              <a:ext cx="597826" cy="39494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>
              <a:stCxn id="135" idx="7"/>
              <a:endCxn id="139" idx="2"/>
            </p:cNvCxnSpPr>
            <p:nvPr/>
          </p:nvCxnSpPr>
          <p:spPr>
            <a:xfrm flipV="1">
              <a:off x="15982334" y="-1220521"/>
              <a:ext cx="935962" cy="600530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>
              <a:stCxn id="135" idx="4"/>
              <a:endCxn id="138" idx="0"/>
            </p:cNvCxnSpPr>
            <p:nvPr/>
          </p:nvCxnSpPr>
          <p:spPr>
            <a:xfrm flipH="1">
              <a:off x="15917633" y="-489908"/>
              <a:ext cx="10820" cy="543723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38" idx="1"/>
              <a:endCxn id="132" idx="5"/>
            </p:cNvCxnSpPr>
            <p:nvPr/>
          </p:nvCxnSpPr>
          <p:spPr>
            <a:xfrm flipH="1" flipV="1">
              <a:off x="15300704" y="-794519"/>
              <a:ext cx="562659" cy="868334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32" idx="2"/>
              <a:endCxn id="130" idx="6"/>
            </p:cNvCxnSpPr>
            <p:nvPr/>
          </p:nvCxnSpPr>
          <p:spPr>
            <a:xfrm flipH="1" flipV="1">
              <a:off x="14568813" y="-863057"/>
              <a:ext cx="603236" cy="16231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>
              <a:stCxn id="132" idx="3"/>
              <a:endCxn id="131" idx="7"/>
            </p:cNvCxnSpPr>
            <p:nvPr/>
          </p:nvCxnSpPr>
          <p:spPr>
            <a:xfrm flipH="1">
              <a:off x="14867051" y="-792947"/>
              <a:ext cx="324611" cy="752015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>
              <a:stCxn id="132" idx="0"/>
              <a:endCxn id="133" idx="3"/>
            </p:cNvCxnSpPr>
            <p:nvPr/>
          </p:nvCxnSpPr>
          <p:spPr>
            <a:xfrm flipV="1">
              <a:off x="15245548" y="-1039348"/>
              <a:ext cx="113614" cy="116319"/>
            </a:xfrm>
            <a:prstGeom prst="line">
              <a:avLst/>
            </a:prstGeom>
            <a:ln w="127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3154045" y="2635885"/>
            <a:ext cx="6115049" cy="780071"/>
            <a:chOff x="1796927" y="5095386"/>
            <a:chExt cx="2169785" cy="725177"/>
          </a:xfrm>
        </p:grpSpPr>
        <p:sp>
          <p:nvSpPr>
            <p:cNvPr id="107" name="矩形 106"/>
            <p:cNvSpPr/>
            <p:nvPr/>
          </p:nvSpPr>
          <p:spPr>
            <a:xfrm>
              <a:off x="1893137" y="5380508"/>
              <a:ext cx="1876425" cy="440055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zh-CN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将来的你，一定会感谢现在拼命的自己！</a:t>
              </a:r>
              <a:endParaRPr lang="zh-CN" altLang="en-US" dirty="0">
                <a:solidFill>
                  <a:prstClr val="black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1796927" y="5095386"/>
              <a:ext cx="2169785" cy="3423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endParaRPr lang="zh-CN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46" name="直接连接符 145"/>
          <p:cNvCxnSpPr/>
          <p:nvPr/>
        </p:nvCxnSpPr>
        <p:spPr>
          <a:xfrm>
            <a:off x="4273253" y="2697983"/>
            <a:ext cx="3528000" cy="0"/>
          </a:xfrm>
          <a:prstGeom prst="line">
            <a:avLst/>
          </a:prstGeom>
          <a:ln w="285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4422775" y="1823720"/>
            <a:ext cx="329374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谢 谢 大 家！</a:t>
            </a:r>
            <a:endParaRPr lang="zh-CN" altLang="zh-CN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2324735" y="121285"/>
            <a:ext cx="7769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4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年软件测试行业境况回顾</a:t>
            </a:r>
            <a:endParaRPr lang="zh-CN" altLang="en-US" sz="4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08175" y="1080770"/>
            <a:ext cx="434467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历年公司产品测试对象类型分布：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06946" y="73968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1537335"/>
            <a:ext cx="8128000" cy="510921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  <p:bldP spid="29" grpId="0"/>
      <p:bldP spid="29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284220" y="186690"/>
            <a:ext cx="61652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年公司测试工作中的需求评审</a:t>
            </a:r>
            <a:endParaRPr lang="zh-CN" altLang="en-US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08175" y="1080770"/>
            <a:ext cx="559181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历年公司产品测试工作中进行的需求评审情况：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06946" y="73968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1642745"/>
            <a:ext cx="8477250" cy="4889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284220" y="186690"/>
            <a:ext cx="61652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年公司测试工作中的需求评审</a:t>
            </a:r>
            <a:endParaRPr lang="zh-CN" altLang="en-US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08175" y="1080770"/>
            <a:ext cx="559181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近几年公司产品测试工作中需求评审类别占比：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06946" y="73968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1537335"/>
            <a:ext cx="7700645" cy="52603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284220" y="186690"/>
            <a:ext cx="61652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年公司测试用例设计现状</a:t>
            </a:r>
            <a:endParaRPr lang="zh-CN" altLang="en-US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08175" y="1080770"/>
            <a:ext cx="559181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历年公司产品测试用例设计现状调研报告：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06946" y="73968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1600835"/>
            <a:ext cx="7928610" cy="51530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文本框 144"/>
          <p:cNvSpPr txBox="1"/>
          <p:nvPr/>
        </p:nvSpPr>
        <p:spPr>
          <a:xfrm>
            <a:off x="3284220" y="186690"/>
            <a:ext cx="61652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年公司常用自动化工具</a:t>
            </a:r>
            <a:r>
              <a:rPr lang="en-US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3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zh-CN" sz="3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08175" y="1080770"/>
            <a:ext cx="559181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solidFill>
                  <a:schemeClr val="bg1"/>
                </a:solidFill>
                <a:ea typeface="微软雅黑" panose="020B0503020204020204" pitchFamily="34" charset="-122"/>
              </a:rPr>
              <a:t>历年公司产品测试常用自动化测试工具调研报告：</a:t>
            </a:r>
            <a:endParaRPr lang="en-US" altLang="zh-CN" sz="2000" b="1" kern="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406946" y="739686"/>
            <a:ext cx="1227196" cy="1227194"/>
            <a:chOff x="4888524" y="1547446"/>
            <a:chExt cx="1383323" cy="1383323"/>
          </a:xfrm>
        </p:grpSpPr>
        <p:sp>
          <p:nvSpPr>
            <p:cNvPr id="3" name="菱形 2"/>
            <p:cNvSpPr/>
            <p:nvPr/>
          </p:nvSpPr>
          <p:spPr>
            <a:xfrm>
              <a:off x="4888524" y="1547446"/>
              <a:ext cx="1383323" cy="1383323"/>
            </a:xfrm>
            <a:prstGeom prst="diamond">
              <a:avLst/>
            </a:prstGeom>
            <a:solidFill>
              <a:schemeClr val="accent1">
                <a:alpha val="35000"/>
              </a:schemeClr>
            </a:solidFill>
            <a:ln>
              <a:noFill/>
            </a:ln>
            <a:effectLst>
              <a:outerShdw blurRad="50800" dist="762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272992" y="1998417"/>
              <a:ext cx="614386" cy="448022"/>
            </a:xfrm>
            <a:custGeom>
              <a:avLst/>
              <a:gdLst>
                <a:gd name="T0" fmla="*/ 1034 w 2022"/>
                <a:gd name="T1" fmla="*/ 210 h 1466"/>
                <a:gd name="T2" fmla="*/ 1034 w 2022"/>
                <a:gd name="T3" fmla="*/ 210 h 1466"/>
                <a:gd name="T4" fmla="*/ 1395 w 2022"/>
                <a:gd name="T5" fmla="*/ 46 h 1466"/>
                <a:gd name="T6" fmla="*/ 1487 w 2022"/>
                <a:gd name="T7" fmla="*/ 40 h 1466"/>
                <a:gd name="T8" fmla="*/ 1888 w 2022"/>
                <a:gd name="T9" fmla="*/ 99 h 1466"/>
                <a:gd name="T10" fmla="*/ 1888 w 2022"/>
                <a:gd name="T11" fmla="*/ 1249 h 1466"/>
                <a:gd name="T12" fmla="*/ 1467 w 2022"/>
                <a:gd name="T13" fmla="*/ 1137 h 1466"/>
                <a:gd name="T14" fmla="*/ 1397 w 2022"/>
                <a:gd name="T15" fmla="*/ 1132 h 1466"/>
                <a:gd name="T16" fmla="*/ 1034 w 2022"/>
                <a:gd name="T17" fmla="*/ 1232 h 1466"/>
                <a:gd name="T18" fmla="*/ 1034 w 2022"/>
                <a:gd name="T19" fmla="*/ 210 h 1466"/>
                <a:gd name="T20" fmla="*/ 134 w 2022"/>
                <a:gd name="T21" fmla="*/ 99 h 1466"/>
                <a:gd name="T22" fmla="*/ 134 w 2022"/>
                <a:gd name="T23" fmla="*/ 99 h 1466"/>
                <a:gd name="T24" fmla="*/ 534 w 2022"/>
                <a:gd name="T25" fmla="*/ 40 h 1466"/>
                <a:gd name="T26" fmla="*/ 626 w 2022"/>
                <a:gd name="T27" fmla="*/ 46 h 1466"/>
                <a:gd name="T28" fmla="*/ 988 w 2022"/>
                <a:gd name="T29" fmla="*/ 210 h 1466"/>
                <a:gd name="T30" fmla="*/ 988 w 2022"/>
                <a:gd name="T31" fmla="*/ 1232 h 1466"/>
                <a:gd name="T32" fmla="*/ 625 w 2022"/>
                <a:gd name="T33" fmla="*/ 1132 h 1466"/>
                <a:gd name="T34" fmla="*/ 555 w 2022"/>
                <a:gd name="T35" fmla="*/ 1137 h 1466"/>
                <a:gd name="T36" fmla="*/ 134 w 2022"/>
                <a:gd name="T37" fmla="*/ 1249 h 1466"/>
                <a:gd name="T38" fmla="*/ 134 w 2022"/>
                <a:gd name="T39" fmla="*/ 99 h 1466"/>
                <a:gd name="T40" fmla="*/ 1928 w 2022"/>
                <a:gd name="T41" fmla="*/ 203 h 1466"/>
                <a:gd name="T42" fmla="*/ 1928 w 2022"/>
                <a:gd name="T43" fmla="*/ 203 h 1466"/>
                <a:gd name="T44" fmla="*/ 1928 w 2022"/>
                <a:gd name="T45" fmla="*/ 68 h 1466"/>
                <a:gd name="T46" fmla="*/ 1487 w 2022"/>
                <a:gd name="T47" fmla="*/ 0 h 1466"/>
                <a:gd name="T48" fmla="*/ 1390 w 2022"/>
                <a:gd name="T49" fmla="*/ 6 h 1466"/>
                <a:gd name="T50" fmla="*/ 1011 w 2022"/>
                <a:gd name="T51" fmla="*/ 177 h 1466"/>
                <a:gd name="T52" fmla="*/ 632 w 2022"/>
                <a:gd name="T53" fmla="*/ 6 h 1466"/>
                <a:gd name="T54" fmla="*/ 534 w 2022"/>
                <a:gd name="T55" fmla="*/ 0 h 1466"/>
                <a:gd name="T56" fmla="*/ 94 w 2022"/>
                <a:gd name="T57" fmla="*/ 68 h 1466"/>
                <a:gd name="T58" fmla="*/ 94 w 2022"/>
                <a:gd name="T59" fmla="*/ 203 h 1466"/>
                <a:gd name="T60" fmla="*/ 0 w 2022"/>
                <a:gd name="T61" fmla="*/ 227 h 1466"/>
                <a:gd name="T62" fmla="*/ 0 w 2022"/>
                <a:gd name="T63" fmla="*/ 1466 h 1466"/>
                <a:gd name="T64" fmla="*/ 467 w 2022"/>
                <a:gd name="T65" fmla="*/ 1335 h 1466"/>
                <a:gd name="T66" fmla="*/ 905 w 2022"/>
                <a:gd name="T67" fmla="*/ 1412 h 1466"/>
                <a:gd name="T68" fmla="*/ 905 w 2022"/>
                <a:gd name="T69" fmla="*/ 1466 h 1466"/>
                <a:gd name="T70" fmla="*/ 1116 w 2022"/>
                <a:gd name="T71" fmla="*/ 1466 h 1466"/>
                <a:gd name="T72" fmla="*/ 1116 w 2022"/>
                <a:gd name="T73" fmla="*/ 1412 h 1466"/>
                <a:gd name="T74" fmla="*/ 1555 w 2022"/>
                <a:gd name="T75" fmla="*/ 1335 h 1466"/>
                <a:gd name="T76" fmla="*/ 2022 w 2022"/>
                <a:gd name="T77" fmla="*/ 1466 h 1466"/>
                <a:gd name="T78" fmla="*/ 2022 w 2022"/>
                <a:gd name="T79" fmla="*/ 227 h 1466"/>
                <a:gd name="T80" fmla="*/ 1928 w 2022"/>
                <a:gd name="T81" fmla="*/ 203 h 1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22" h="1466">
                  <a:moveTo>
                    <a:pt x="1034" y="210"/>
                  </a:moveTo>
                  <a:lnTo>
                    <a:pt x="1034" y="210"/>
                  </a:lnTo>
                  <a:cubicBezTo>
                    <a:pt x="1077" y="175"/>
                    <a:pt x="1220" y="68"/>
                    <a:pt x="1395" y="46"/>
                  </a:cubicBezTo>
                  <a:cubicBezTo>
                    <a:pt x="1423" y="42"/>
                    <a:pt x="1454" y="40"/>
                    <a:pt x="1487" y="40"/>
                  </a:cubicBezTo>
                  <a:cubicBezTo>
                    <a:pt x="1645" y="40"/>
                    <a:pt x="1820" y="81"/>
                    <a:pt x="1888" y="99"/>
                  </a:cubicBezTo>
                  <a:lnTo>
                    <a:pt x="1888" y="1249"/>
                  </a:lnTo>
                  <a:cubicBezTo>
                    <a:pt x="1803" y="1218"/>
                    <a:pt x="1631" y="1161"/>
                    <a:pt x="1467" y="1137"/>
                  </a:cubicBezTo>
                  <a:cubicBezTo>
                    <a:pt x="1445" y="1134"/>
                    <a:pt x="1421" y="1132"/>
                    <a:pt x="1397" y="1132"/>
                  </a:cubicBezTo>
                  <a:cubicBezTo>
                    <a:pt x="1252" y="1132"/>
                    <a:pt x="1112" y="1192"/>
                    <a:pt x="1034" y="1232"/>
                  </a:cubicBezTo>
                  <a:lnTo>
                    <a:pt x="1034" y="210"/>
                  </a:lnTo>
                  <a:close/>
                  <a:moveTo>
                    <a:pt x="134" y="99"/>
                  </a:moveTo>
                  <a:lnTo>
                    <a:pt x="134" y="99"/>
                  </a:lnTo>
                  <a:cubicBezTo>
                    <a:pt x="201" y="81"/>
                    <a:pt x="376" y="40"/>
                    <a:pt x="534" y="40"/>
                  </a:cubicBezTo>
                  <a:cubicBezTo>
                    <a:pt x="568" y="40"/>
                    <a:pt x="599" y="42"/>
                    <a:pt x="626" y="46"/>
                  </a:cubicBezTo>
                  <a:cubicBezTo>
                    <a:pt x="802" y="68"/>
                    <a:pt x="945" y="175"/>
                    <a:pt x="988" y="210"/>
                  </a:cubicBezTo>
                  <a:lnTo>
                    <a:pt x="988" y="1232"/>
                  </a:lnTo>
                  <a:cubicBezTo>
                    <a:pt x="910" y="1192"/>
                    <a:pt x="770" y="1132"/>
                    <a:pt x="625" y="1132"/>
                  </a:cubicBezTo>
                  <a:cubicBezTo>
                    <a:pt x="601" y="1132"/>
                    <a:pt x="577" y="1134"/>
                    <a:pt x="555" y="1137"/>
                  </a:cubicBezTo>
                  <a:cubicBezTo>
                    <a:pt x="391" y="1161"/>
                    <a:pt x="219" y="1218"/>
                    <a:pt x="134" y="1249"/>
                  </a:cubicBezTo>
                  <a:lnTo>
                    <a:pt x="134" y="99"/>
                  </a:lnTo>
                  <a:close/>
                  <a:moveTo>
                    <a:pt x="1928" y="203"/>
                  </a:moveTo>
                  <a:lnTo>
                    <a:pt x="1928" y="203"/>
                  </a:lnTo>
                  <a:lnTo>
                    <a:pt x="1928" y="68"/>
                  </a:lnTo>
                  <a:cubicBezTo>
                    <a:pt x="1928" y="68"/>
                    <a:pt x="1696" y="0"/>
                    <a:pt x="1487" y="0"/>
                  </a:cubicBezTo>
                  <a:cubicBezTo>
                    <a:pt x="1454" y="0"/>
                    <a:pt x="1421" y="2"/>
                    <a:pt x="1390" y="6"/>
                  </a:cubicBezTo>
                  <a:cubicBezTo>
                    <a:pt x="1207" y="30"/>
                    <a:pt x="1059" y="138"/>
                    <a:pt x="1011" y="177"/>
                  </a:cubicBezTo>
                  <a:cubicBezTo>
                    <a:pt x="963" y="138"/>
                    <a:pt x="815" y="30"/>
                    <a:pt x="632" y="6"/>
                  </a:cubicBezTo>
                  <a:cubicBezTo>
                    <a:pt x="601" y="2"/>
                    <a:pt x="568" y="0"/>
                    <a:pt x="534" y="0"/>
                  </a:cubicBezTo>
                  <a:cubicBezTo>
                    <a:pt x="326" y="0"/>
                    <a:pt x="94" y="68"/>
                    <a:pt x="94" y="68"/>
                  </a:cubicBezTo>
                  <a:lnTo>
                    <a:pt x="94" y="203"/>
                  </a:lnTo>
                  <a:cubicBezTo>
                    <a:pt x="36" y="216"/>
                    <a:pt x="0" y="227"/>
                    <a:pt x="0" y="227"/>
                  </a:cubicBezTo>
                  <a:lnTo>
                    <a:pt x="0" y="1466"/>
                  </a:lnTo>
                  <a:cubicBezTo>
                    <a:pt x="0" y="1466"/>
                    <a:pt x="243" y="1368"/>
                    <a:pt x="467" y="1335"/>
                  </a:cubicBezTo>
                  <a:cubicBezTo>
                    <a:pt x="605" y="1315"/>
                    <a:pt x="787" y="1368"/>
                    <a:pt x="905" y="1412"/>
                  </a:cubicBezTo>
                  <a:lnTo>
                    <a:pt x="905" y="1466"/>
                  </a:lnTo>
                  <a:lnTo>
                    <a:pt x="1116" y="1466"/>
                  </a:lnTo>
                  <a:lnTo>
                    <a:pt x="1116" y="1412"/>
                  </a:lnTo>
                  <a:cubicBezTo>
                    <a:pt x="1235" y="1368"/>
                    <a:pt x="1417" y="1315"/>
                    <a:pt x="1555" y="1335"/>
                  </a:cubicBezTo>
                  <a:cubicBezTo>
                    <a:pt x="1779" y="1368"/>
                    <a:pt x="2022" y="1466"/>
                    <a:pt x="2022" y="1466"/>
                  </a:cubicBezTo>
                  <a:lnTo>
                    <a:pt x="2022" y="227"/>
                  </a:lnTo>
                  <a:cubicBezTo>
                    <a:pt x="2022" y="227"/>
                    <a:pt x="1986" y="216"/>
                    <a:pt x="1928" y="20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1647190"/>
            <a:ext cx="8645525" cy="508254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5" grpId="1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3595</Words>
  <Application>WPS 演示</Application>
  <PresentationFormat>自定义</PresentationFormat>
  <Paragraphs>386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Calibri</vt:lpstr>
      <vt:lpstr>Arial</vt:lpstr>
      <vt:lpstr>Arial Unicode MS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点线</dc:title>
  <dc:creator>第一PPT</dc:creator>
  <cp:keywords>www.1ppt.com</cp:keywords>
  <dc:description>www.1ppt.com</dc:description>
  <cp:lastModifiedBy>WPS_1528096739</cp:lastModifiedBy>
  <cp:revision>34</cp:revision>
  <dcterms:created xsi:type="dcterms:W3CDTF">2017-05-21T03:23:00Z</dcterms:created>
  <dcterms:modified xsi:type="dcterms:W3CDTF">2019-07-28T12:32:16Z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